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85" r:id="rId20"/>
    <p:sldId id="274" r:id="rId21"/>
    <p:sldId id="275" r:id="rId22"/>
    <p:sldId id="276" r:id="rId23"/>
    <p:sldId id="282" r:id="rId24"/>
    <p:sldId id="283" r:id="rId25"/>
    <p:sldId id="281" r:id="rId26"/>
    <p:sldId id="286" r:id="rId27"/>
    <p:sldId id="284" r:id="rId28"/>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902" userDrawn="1">
          <p15:clr>
            <a:srgbClr val="A4A3A4"/>
          </p15:clr>
        </p15:guide>
        <p15:guide id="2" pos="224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78" d="100"/>
          <a:sy n="78" d="100"/>
        </p:scale>
        <p:origin x="-1536" y="-84"/>
      </p:cViewPr>
      <p:guideLst>
        <p:guide orient="horz" pos="2902"/>
        <p:guide pos="2247"/>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jpeg>
</file>

<file path=ppt/media/image14.png>
</file>

<file path=ppt/media/image15.jpeg>
</file>

<file path=ppt/media/image16.jpeg>
</file>

<file path=ppt/media/image17.png>
</file>

<file path=ppt/media/image18.png>
</file>

<file path=ppt/media/image19.png>
</file>

<file path=ppt/media/image2.png>
</file>

<file path=ppt/media/image20.jpeg>
</file>

<file path=ppt/media/image21.jpeg>
</file>

<file path=ppt/media/image22.jpeg>
</file>

<file path=ppt/media/image3.jpeg>
</file>

<file path=ppt/media/image4.jpeg>
</file>

<file path=ppt/media/image5.jpe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16" name="bg object 16"/>
          <p:cNvSpPr/>
          <p:nvPr/>
        </p:nvSpPr>
        <p:spPr>
          <a:xfrm>
            <a:off x="0" y="-1"/>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EFF8FF"/>
          </a:solidFill>
        </p:spPr>
        <p:txBody>
          <a:bodyPr wrap="square" lIns="0" tIns="0" rIns="0" bIns="0" rtlCol="0"/>
          <a:lstStyle/>
          <a:p/>
        </p:txBody>
      </p:sp>
      <p:sp>
        <p:nvSpPr>
          <p:cNvPr id="17" name="bg object 17"/>
          <p:cNvSpPr/>
          <p:nvPr/>
        </p:nvSpPr>
        <p:spPr>
          <a:xfrm>
            <a:off x="609600" y="2352675"/>
            <a:ext cx="409575" cy="47625"/>
          </a:xfrm>
          <a:custGeom>
            <a:avLst/>
            <a:gdLst/>
            <a:ahLst/>
            <a:cxnLst/>
            <a:rect l="l" t="t" r="r" b="b"/>
            <a:pathLst>
              <a:path w="409575" h="47625">
                <a:moveTo>
                  <a:pt x="388924" y="0"/>
                </a:moveTo>
                <a:lnTo>
                  <a:pt x="20650" y="0"/>
                </a:lnTo>
                <a:lnTo>
                  <a:pt x="0" y="20700"/>
                </a:lnTo>
                <a:lnTo>
                  <a:pt x="0" y="26924"/>
                </a:lnTo>
                <a:lnTo>
                  <a:pt x="17614" y="46989"/>
                </a:lnTo>
                <a:lnTo>
                  <a:pt x="20650" y="47625"/>
                </a:lnTo>
                <a:lnTo>
                  <a:pt x="388924" y="47625"/>
                </a:lnTo>
                <a:lnTo>
                  <a:pt x="391960" y="46989"/>
                </a:lnTo>
                <a:lnTo>
                  <a:pt x="409575" y="26924"/>
                </a:lnTo>
                <a:lnTo>
                  <a:pt x="409575" y="20700"/>
                </a:lnTo>
                <a:lnTo>
                  <a:pt x="388924" y="0"/>
                </a:lnTo>
                <a:close/>
              </a:path>
            </a:pathLst>
          </a:custGeom>
          <a:solidFill>
            <a:srgbClr val="12B8A6"/>
          </a:solidFill>
        </p:spPr>
        <p:txBody>
          <a:bodyPr wrap="square" lIns="0" tIns="0" rIns="0" bIns="0" rtlCol="0"/>
          <a:lstStyle/>
          <a:p/>
        </p:txBody>
      </p:sp>
      <p:sp>
        <p:nvSpPr>
          <p:cNvPr id="2" name="Holder 2"/>
          <p:cNvSpPr>
            <a:spLocks noGrp="1"/>
          </p:cNvSpPr>
          <p:nvPr>
            <p:ph type="ctrTitle"/>
          </p:nvPr>
        </p:nvSpPr>
        <p:spPr>
          <a:xfrm>
            <a:off x="597534" y="2603880"/>
            <a:ext cx="5182870" cy="586739"/>
          </a:xfrm>
          <a:prstGeom prst="rect">
            <a:avLst/>
          </a:prstGeom>
        </p:spPr>
        <p:txBody>
          <a:bodyPr wrap="square" lIns="0" tIns="0" rIns="0" bIns="0">
            <a:spAutoFit/>
          </a:bodyPr>
          <a:lstStyle>
            <a:lvl1pPr>
              <a:defRPr sz="6050" b="1" i="0">
                <a:solidFill>
                  <a:schemeClr val="bg1"/>
                </a:solidFill>
                <a:latin typeface="Arial" panose="020B0604020202020204"/>
                <a:cs typeface="Arial" panose="020B0604020202020204"/>
              </a:defRPr>
            </a:lvl1pPr>
          </a:lstStyle>
          <a:p/>
        </p:txBody>
      </p:sp>
      <p:sp>
        <p:nvSpPr>
          <p:cNvPr id="3" name="Holder 3"/>
          <p:cNvSpPr>
            <a:spLocks noGrp="1"/>
          </p:cNvSpPr>
          <p:nvPr>
            <p:ph type="subTitle" idx="4"/>
          </p:nvPr>
        </p:nvSpPr>
        <p:spPr>
          <a:xfrm>
            <a:off x="1817370" y="4445656"/>
            <a:ext cx="8112759" cy="1283970"/>
          </a:xfrm>
          <a:prstGeom prst="rect">
            <a:avLst/>
          </a:prstGeom>
        </p:spPr>
        <p:txBody>
          <a:bodyPr wrap="square" lIns="0" tIns="0" rIns="0" bIns="0">
            <a:spAutoFit/>
          </a:bodyPr>
          <a:lstStyle>
            <a:lvl1pPr>
              <a:defRPr b="0" i="0">
                <a:solidFill>
                  <a:schemeClr val="tx1"/>
                </a:solidFill>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50" b="1" i="0">
                <a:solidFill>
                  <a:schemeClr val="bg1"/>
                </a:solidFill>
                <a:latin typeface="Arial" panose="020B0604020202020204"/>
                <a:cs typeface="Arial" panose="020B0604020202020204"/>
              </a:defRPr>
            </a:lvl1pPr>
          </a:lstStyle>
          <a:p/>
        </p:txBody>
      </p:sp>
      <p:sp>
        <p:nvSpPr>
          <p:cNvPr id="3" name="Holder 3"/>
          <p:cNvSpPr>
            <a:spLocks noGrp="1"/>
          </p:cNvSpPr>
          <p:nvPr>
            <p:ph type="body" idx="1"/>
          </p:nvPr>
        </p:nvSpPr>
        <p:spPr/>
        <p:txBody>
          <a:bodyPr lIns="0" tIns="0" rIns="0" bIns="0"/>
          <a:lstStyle>
            <a:lvl1pPr>
              <a:defRPr b="0" i="0">
                <a:solidFill>
                  <a:schemeClr val="tx1"/>
                </a:solidFill>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16" name="bg object 16"/>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001F5F"/>
          </a:solidFill>
        </p:spPr>
        <p:txBody>
          <a:bodyPr wrap="square" lIns="0" tIns="0" rIns="0" bIns="0" rtlCol="0"/>
          <a:lstStyle/>
          <a:p/>
        </p:txBody>
      </p:sp>
      <p:sp>
        <p:nvSpPr>
          <p:cNvPr id="2" name="Holder 2"/>
          <p:cNvSpPr>
            <a:spLocks noGrp="1"/>
          </p:cNvSpPr>
          <p:nvPr>
            <p:ph type="title"/>
          </p:nvPr>
        </p:nvSpPr>
        <p:spPr/>
        <p:txBody>
          <a:bodyPr lIns="0" tIns="0" rIns="0" bIns="0"/>
          <a:lstStyle>
            <a:lvl1pPr>
              <a:defRPr sz="6050" b="1" i="0">
                <a:solidFill>
                  <a:schemeClr val="bg1"/>
                </a:solidFill>
                <a:latin typeface="Arial" panose="020B0604020202020204"/>
                <a:cs typeface="Arial" panose="020B0604020202020204"/>
              </a:defRPr>
            </a:lvl1pPr>
          </a:lstStyle>
          <a:p/>
        </p:txBody>
      </p:sp>
      <p:sp>
        <p:nvSpPr>
          <p:cNvPr id="3" name="Holder 3"/>
          <p:cNvSpPr>
            <a:spLocks noGrp="1"/>
          </p:cNvSpPr>
          <p:nvPr>
            <p:ph sz="half" idx="2"/>
          </p:nvPr>
        </p:nvSpPr>
        <p:spPr>
          <a:xfrm>
            <a:off x="679450" y="2492438"/>
            <a:ext cx="4938395" cy="3997325"/>
          </a:xfrm>
          <a:prstGeom prst="rect">
            <a:avLst/>
          </a:prstGeom>
        </p:spPr>
        <p:txBody>
          <a:bodyPr wrap="square" lIns="0" tIns="0" rIns="0" bIns="0">
            <a:spAutoFit/>
          </a:bodyPr>
          <a:lstStyle>
            <a:lvl1pPr>
              <a:defRPr sz="2000" b="1" i="0">
                <a:solidFill>
                  <a:schemeClr val="bg1"/>
                </a:solidFill>
                <a:latin typeface="Arial" panose="020B0604020202020204"/>
                <a:cs typeface="Arial" panose="020B0604020202020204"/>
              </a:defRPr>
            </a:lvl1pPr>
          </a:lstStyle>
          <a:p/>
        </p:txBody>
      </p:sp>
      <p:sp>
        <p:nvSpPr>
          <p:cNvPr id="4" name="Holder 4"/>
          <p:cNvSpPr>
            <a:spLocks noGrp="1"/>
          </p:cNvSpPr>
          <p:nvPr>
            <p:ph sz="half" idx="3"/>
          </p:nvPr>
        </p:nvSpPr>
        <p:spPr>
          <a:xfrm>
            <a:off x="6512306" y="2505392"/>
            <a:ext cx="4149725" cy="3997325"/>
          </a:xfrm>
          <a:prstGeom prst="rect">
            <a:avLst/>
          </a:prstGeom>
        </p:spPr>
        <p:txBody>
          <a:bodyPr wrap="square" lIns="0" tIns="0" rIns="0" bIns="0">
            <a:spAutoFit/>
          </a:bodyPr>
          <a:lstStyle>
            <a:lvl1pPr>
              <a:defRPr sz="2000" b="1" i="0">
                <a:solidFill>
                  <a:schemeClr val="bg1"/>
                </a:solidFill>
                <a:latin typeface="Arial" panose="020B0604020202020204"/>
                <a:cs typeface="Arial" panose="020B0604020202020204"/>
              </a:defRPr>
            </a:lvl1pPr>
          </a:lstStyle>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16" name="bg object 16"/>
          <p:cNvSpPr/>
          <p:nvPr/>
        </p:nvSpPr>
        <p:spPr>
          <a:xfrm>
            <a:off x="0" y="-1"/>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EFF8FF"/>
          </a:solidFill>
        </p:spPr>
        <p:txBody>
          <a:bodyPr wrap="square" lIns="0" tIns="0" rIns="0" bIns="0" rtlCol="0"/>
          <a:lstStyle/>
          <a:p/>
        </p:txBody>
      </p:sp>
      <p:sp>
        <p:nvSpPr>
          <p:cNvPr id="2" name="Holder 2"/>
          <p:cNvSpPr>
            <a:spLocks noGrp="1"/>
          </p:cNvSpPr>
          <p:nvPr>
            <p:ph type="title"/>
          </p:nvPr>
        </p:nvSpPr>
        <p:spPr/>
        <p:txBody>
          <a:bodyPr lIns="0" tIns="0" rIns="0" bIns="0"/>
          <a:lstStyle>
            <a:lvl1pPr>
              <a:defRPr sz="6050" b="1" i="0">
                <a:solidFill>
                  <a:schemeClr val="bg1"/>
                </a:solidFill>
                <a:latin typeface="Arial" panose="020B0604020202020204"/>
                <a:cs typeface="Arial" panose="020B0604020202020204"/>
              </a:defRPr>
            </a:lvl1pPr>
          </a:lstStyle>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71182" y="235521"/>
            <a:ext cx="10239375" cy="1243330"/>
          </a:xfrm>
          <a:prstGeom prst="rect">
            <a:avLst/>
          </a:prstGeom>
        </p:spPr>
        <p:txBody>
          <a:bodyPr wrap="square" lIns="0" tIns="0" rIns="0" bIns="0">
            <a:spAutoFit/>
          </a:bodyPr>
          <a:lstStyle>
            <a:lvl1pPr>
              <a:defRPr sz="6050" b="1" i="0">
                <a:solidFill>
                  <a:schemeClr val="bg1"/>
                </a:solidFill>
                <a:latin typeface="Arial" panose="020B0604020202020204"/>
                <a:cs typeface="Arial" panose="020B0604020202020204"/>
              </a:defRPr>
            </a:lvl1pPr>
          </a:lstStyle>
          <a:p/>
        </p:txBody>
      </p:sp>
      <p:sp>
        <p:nvSpPr>
          <p:cNvPr id="3" name="Holder 3"/>
          <p:cNvSpPr>
            <a:spLocks noGrp="1"/>
          </p:cNvSpPr>
          <p:nvPr>
            <p:ph type="body" idx="1"/>
          </p:nvPr>
        </p:nvSpPr>
        <p:spPr>
          <a:xfrm>
            <a:off x="581025" y="2085975"/>
            <a:ext cx="11029950" cy="4543425"/>
          </a:xfrm>
          <a:prstGeom prst="rect">
            <a:avLst/>
          </a:prstGeom>
        </p:spPr>
        <p:txBody>
          <a:bodyPr wrap="square" lIns="0" tIns="0" rIns="0" bIns="0">
            <a:spAutoFit/>
          </a:bodyPr>
          <a:lstStyle>
            <a:lvl1pPr>
              <a:defRPr b="0" i="0">
                <a:solidFill>
                  <a:schemeClr val="tx1"/>
                </a:solidFill>
              </a:defRPr>
            </a:lvl1pPr>
          </a:lstStyle>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jpeg"/><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6.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9.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0.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1.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jpe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1.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jpeg"/><Relationship Id="rId1" Type="http://schemas.openxmlformats.org/officeDocument/2006/relationships/image" Target="../media/image8.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1" cstate="print"/>
          <a:stretch>
            <a:fillRect/>
          </a:stretch>
        </p:blipFill>
        <p:spPr>
          <a:xfrm>
            <a:off x="0" y="0"/>
            <a:ext cx="12192000" cy="6858000"/>
          </a:xfrm>
          <a:prstGeom prst="rect">
            <a:avLst/>
          </a:prstGeom>
        </p:spPr>
      </p:pic>
      <p:sp>
        <p:nvSpPr>
          <p:cNvPr id="3" name="object 3"/>
          <p:cNvSpPr txBox="1"/>
          <p:nvPr/>
        </p:nvSpPr>
        <p:spPr>
          <a:xfrm>
            <a:off x="688975" y="5178361"/>
            <a:ext cx="2878455" cy="300355"/>
          </a:xfrm>
          <a:prstGeom prst="rect">
            <a:avLst/>
          </a:prstGeom>
        </p:spPr>
        <p:txBody>
          <a:bodyPr vert="horz" wrap="square" lIns="0" tIns="12700" rIns="0" bIns="0" rtlCol="0">
            <a:spAutoFit/>
          </a:bodyPr>
          <a:lstStyle/>
          <a:p>
            <a:pPr marL="12700">
              <a:lnSpc>
                <a:spcPct val="100000"/>
              </a:lnSpc>
              <a:spcBef>
                <a:spcPts val="100"/>
              </a:spcBef>
            </a:pPr>
            <a:r>
              <a:rPr sz="1800" spc="-55" dirty="0">
                <a:solidFill>
                  <a:srgbClr val="FFFFFF"/>
                </a:solidFill>
                <a:latin typeface="Microsoft Sans Serif" panose="020B0604020202020204"/>
                <a:cs typeface="Microsoft Sans Serif" panose="020B0604020202020204"/>
              </a:rPr>
              <a:t>Wali</a:t>
            </a:r>
            <a:r>
              <a:rPr sz="1800" spc="-110" dirty="0">
                <a:solidFill>
                  <a:srgbClr val="FFFFFF"/>
                </a:solidFill>
                <a:latin typeface="Microsoft Sans Serif" panose="020B0604020202020204"/>
                <a:cs typeface="Microsoft Sans Serif" panose="020B0604020202020204"/>
              </a:rPr>
              <a:t> </a:t>
            </a:r>
            <a:r>
              <a:rPr sz="1800" spc="-25" dirty="0">
                <a:solidFill>
                  <a:srgbClr val="FFFFFF"/>
                </a:solidFill>
                <a:latin typeface="Microsoft Sans Serif" panose="020B0604020202020204"/>
                <a:cs typeface="Microsoft Sans Serif" panose="020B0604020202020204"/>
              </a:rPr>
              <a:t>Ullah,</a:t>
            </a:r>
            <a:r>
              <a:rPr sz="1800" spc="-95" dirty="0">
                <a:solidFill>
                  <a:srgbClr val="FFFFFF"/>
                </a:solidFill>
                <a:latin typeface="Microsoft Sans Serif" panose="020B0604020202020204"/>
                <a:cs typeface="Microsoft Sans Serif" panose="020B0604020202020204"/>
              </a:rPr>
              <a:t> </a:t>
            </a:r>
            <a:r>
              <a:rPr sz="1800" spc="-60" dirty="0">
                <a:solidFill>
                  <a:srgbClr val="FFFFFF"/>
                </a:solidFill>
                <a:latin typeface="Microsoft Sans Serif" panose="020B0604020202020204"/>
                <a:cs typeface="Microsoft Sans Serif" panose="020B0604020202020204"/>
              </a:rPr>
              <a:t>Shayan</a:t>
            </a:r>
            <a:r>
              <a:rPr sz="1800" spc="-125" dirty="0">
                <a:solidFill>
                  <a:srgbClr val="FFFFFF"/>
                </a:solidFill>
                <a:latin typeface="Microsoft Sans Serif" panose="020B0604020202020204"/>
                <a:cs typeface="Microsoft Sans Serif" panose="020B0604020202020204"/>
              </a:rPr>
              <a:t> </a:t>
            </a:r>
            <a:r>
              <a:rPr sz="1800" dirty="0">
                <a:solidFill>
                  <a:srgbClr val="FFFFFF"/>
                </a:solidFill>
                <a:latin typeface="Microsoft Sans Serif" panose="020B0604020202020204"/>
                <a:cs typeface="Microsoft Sans Serif" panose="020B0604020202020204"/>
              </a:rPr>
              <a:t>Butt,</a:t>
            </a:r>
            <a:r>
              <a:rPr sz="1800" spc="-55" dirty="0">
                <a:solidFill>
                  <a:srgbClr val="FFFFFF"/>
                </a:solidFill>
                <a:latin typeface="Microsoft Sans Serif" panose="020B0604020202020204"/>
                <a:cs typeface="Microsoft Sans Serif" panose="020B0604020202020204"/>
              </a:rPr>
              <a:t> </a:t>
            </a:r>
            <a:r>
              <a:rPr sz="1800" spc="-20" dirty="0">
                <a:solidFill>
                  <a:srgbClr val="FFFFFF"/>
                </a:solidFill>
                <a:latin typeface="Microsoft Sans Serif" panose="020B0604020202020204"/>
                <a:cs typeface="Microsoft Sans Serif" panose="020B0604020202020204"/>
              </a:rPr>
              <a:t>Hadi</a:t>
            </a:r>
            <a:endParaRPr sz="1800">
              <a:latin typeface="Microsoft Sans Serif" panose="020B0604020202020204"/>
              <a:cs typeface="Microsoft Sans Serif" panose="020B0604020202020204"/>
            </a:endParaRPr>
          </a:p>
        </p:txBody>
      </p:sp>
      <p:sp>
        <p:nvSpPr>
          <p:cNvPr id="4" name="object 4"/>
          <p:cNvSpPr txBox="1"/>
          <p:nvPr/>
        </p:nvSpPr>
        <p:spPr>
          <a:xfrm>
            <a:off x="683894" y="1713040"/>
            <a:ext cx="6860540" cy="1761489"/>
          </a:xfrm>
          <a:prstGeom prst="rect">
            <a:avLst/>
          </a:prstGeom>
        </p:spPr>
        <p:txBody>
          <a:bodyPr vert="horz" wrap="square" lIns="0" tIns="12065" rIns="0" bIns="0" rtlCol="0">
            <a:spAutoFit/>
          </a:bodyPr>
          <a:lstStyle/>
          <a:p>
            <a:pPr marL="12700" marR="5080">
              <a:lnSpc>
                <a:spcPct val="106000"/>
              </a:lnSpc>
              <a:spcBef>
                <a:spcPts val="95"/>
              </a:spcBef>
            </a:pPr>
            <a:r>
              <a:rPr sz="5400" b="1" spc="-405" dirty="0">
                <a:solidFill>
                  <a:srgbClr val="FFFFFF"/>
                </a:solidFill>
                <a:latin typeface="Arial" panose="020B0604020202020204"/>
                <a:cs typeface="Arial" panose="020B0604020202020204"/>
              </a:rPr>
              <a:t>Comprehensive</a:t>
            </a:r>
            <a:r>
              <a:rPr sz="5400" b="1" spc="-880" dirty="0">
                <a:solidFill>
                  <a:srgbClr val="FFFFFF"/>
                </a:solidFill>
                <a:latin typeface="Arial" panose="020B0604020202020204"/>
                <a:cs typeface="Arial" panose="020B0604020202020204"/>
              </a:rPr>
              <a:t> </a:t>
            </a:r>
            <a:r>
              <a:rPr sz="5400" b="1" spc="-295" dirty="0">
                <a:solidFill>
                  <a:srgbClr val="FFFFFF"/>
                </a:solidFill>
                <a:latin typeface="Arial" panose="020B0604020202020204"/>
                <a:cs typeface="Arial" panose="020B0604020202020204"/>
              </a:rPr>
              <a:t>Medical </a:t>
            </a:r>
            <a:r>
              <a:rPr sz="5400" b="1" spc="-305" dirty="0">
                <a:solidFill>
                  <a:srgbClr val="FFFFFF"/>
                </a:solidFill>
                <a:latin typeface="Arial" panose="020B0604020202020204"/>
                <a:cs typeface="Arial" panose="020B0604020202020204"/>
              </a:rPr>
              <a:t>S</a:t>
            </a:r>
            <a:r>
              <a:rPr sz="5400" b="1" spc="-300" dirty="0">
                <a:solidFill>
                  <a:srgbClr val="FFFFFF"/>
                </a:solidFill>
                <a:latin typeface="Arial" panose="020B0604020202020204"/>
                <a:cs typeface="Arial" panose="020B0604020202020204"/>
              </a:rPr>
              <a:t>t</a:t>
            </a:r>
            <a:r>
              <a:rPr sz="5400" b="1" spc="-305" dirty="0">
                <a:solidFill>
                  <a:srgbClr val="FFFFFF"/>
                </a:solidFill>
                <a:latin typeface="Arial" panose="020B0604020202020204"/>
                <a:cs typeface="Arial" panose="020B0604020202020204"/>
              </a:rPr>
              <a:t>udy</a:t>
            </a:r>
            <a:r>
              <a:rPr sz="5400" b="1" spc="190" dirty="0">
                <a:solidFill>
                  <a:srgbClr val="FFFFFF"/>
                </a:solidFill>
                <a:latin typeface="Arial" panose="020B0604020202020204"/>
                <a:cs typeface="Arial" panose="020B0604020202020204"/>
              </a:rPr>
              <a:t>:</a:t>
            </a:r>
            <a:r>
              <a:rPr sz="5400" b="1" spc="-530" dirty="0">
                <a:solidFill>
                  <a:srgbClr val="FFFFFF"/>
                </a:solidFill>
                <a:latin typeface="Arial" panose="020B0604020202020204"/>
                <a:cs typeface="Arial" panose="020B0604020202020204"/>
              </a:rPr>
              <a:t>H</a:t>
            </a:r>
            <a:r>
              <a:rPr sz="5400" b="1" spc="-600" dirty="0">
                <a:solidFill>
                  <a:srgbClr val="FFFFFF"/>
                </a:solidFill>
                <a:latin typeface="Arial" panose="020B0604020202020204"/>
                <a:cs typeface="Arial" panose="020B0604020202020204"/>
              </a:rPr>
              <a:t>u</a:t>
            </a:r>
            <a:r>
              <a:rPr sz="5400" b="1" spc="-535" dirty="0">
                <a:solidFill>
                  <a:srgbClr val="FFFFFF"/>
                </a:solidFill>
                <a:latin typeface="Arial" panose="020B0604020202020204"/>
                <a:cs typeface="Arial" panose="020B0604020202020204"/>
              </a:rPr>
              <a:t>ma</a:t>
            </a:r>
            <a:r>
              <a:rPr sz="5400" b="1" dirty="0">
                <a:solidFill>
                  <a:srgbClr val="FFFFFF"/>
                </a:solidFill>
                <a:latin typeface="Arial" panose="020B0604020202020204"/>
                <a:cs typeface="Arial" panose="020B0604020202020204"/>
              </a:rPr>
              <a:t>n</a:t>
            </a:r>
            <a:r>
              <a:rPr sz="5400" b="1" spc="-1130" dirty="0">
                <a:solidFill>
                  <a:srgbClr val="FFFFFF"/>
                </a:solidFill>
                <a:latin typeface="Arial" panose="020B0604020202020204"/>
                <a:cs typeface="Arial" panose="020B0604020202020204"/>
              </a:rPr>
              <a:t> </a:t>
            </a:r>
            <a:r>
              <a:rPr sz="5400" b="1" spc="-540" dirty="0">
                <a:solidFill>
                  <a:srgbClr val="FFFFFF"/>
                </a:solidFill>
                <a:latin typeface="Arial" panose="020B0604020202020204"/>
                <a:cs typeface="Arial" panose="020B0604020202020204"/>
              </a:rPr>
              <a:t>Vi</a:t>
            </a:r>
            <a:r>
              <a:rPr sz="5400" b="1" spc="-545" dirty="0">
                <a:solidFill>
                  <a:srgbClr val="FFFFFF"/>
                </a:solidFill>
                <a:latin typeface="Arial" panose="020B0604020202020204"/>
                <a:cs typeface="Arial" panose="020B0604020202020204"/>
              </a:rPr>
              <a:t>r</a:t>
            </a:r>
            <a:r>
              <a:rPr sz="5400" b="1" spc="-535" dirty="0">
                <a:solidFill>
                  <a:srgbClr val="FFFFFF"/>
                </a:solidFill>
                <a:latin typeface="Arial" panose="020B0604020202020204"/>
                <a:cs typeface="Arial" panose="020B0604020202020204"/>
              </a:rPr>
              <a:t>u</a:t>
            </a:r>
            <a:r>
              <a:rPr sz="5400" b="1" spc="-545" dirty="0">
                <a:solidFill>
                  <a:srgbClr val="FFFFFF"/>
                </a:solidFill>
                <a:latin typeface="Arial" panose="020B0604020202020204"/>
                <a:cs typeface="Arial" panose="020B0604020202020204"/>
              </a:rPr>
              <a:t>se</a:t>
            </a:r>
            <a:r>
              <a:rPr sz="5400" b="1" spc="-10" dirty="0">
                <a:solidFill>
                  <a:srgbClr val="FFFFFF"/>
                </a:solidFill>
                <a:latin typeface="Arial" panose="020B0604020202020204"/>
                <a:cs typeface="Arial" panose="020B0604020202020204"/>
              </a:rPr>
              <a:t>s</a:t>
            </a:r>
            <a:endParaRPr sz="5400">
              <a:latin typeface="Arial" panose="020B0604020202020204"/>
              <a:cs typeface="Arial" panose="020B0604020202020204"/>
            </a:endParaRPr>
          </a:p>
        </p:txBody>
      </p:sp>
      <p:sp>
        <p:nvSpPr>
          <p:cNvPr id="5" name="object 5"/>
          <p:cNvSpPr txBox="1"/>
          <p:nvPr/>
        </p:nvSpPr>
        <p:spPr>
          <a:xfrm>
            <a:off x="688975" y="4250118"/>
            <a:ext cx="7112000" cy="357505"/>
          </a:xfrm>
          <a:prstGeom prst="rect">
            <a:avLst/>
          </a:prstGeom>
        </p:spPr>
        <p:txBody>
          <a:bodyPr vert="horz" wrap="square" lIns="0" tIns="15875" rIns="0" bIns="0" rtlCol="0">
            <a:spAutoFit/>
          </a:bodyPr>
          <a:lstStyle/>
          <a:p>
            <a:pPr marL="12700">
              <a:lnSpc>
                <a:spcPct val="100000"/>
              </a:lnSpc>
              <a:spcBef>
                <a:spcPts val="125"/>
              </a:spcBef>
            </a:pPr>
            <a:r>
              <a:rPr sz="2150" spc="-10" dirty="0">
                <a:solidFill>
                  <a:srgbClr val="FFFFFF"/>
                </a:solidFill>
                <a:latin typeface="Microsoft Sans Serif" panose="020B0604020202020204"/>
                <a:cs typeface="Microsoft Sans Serif" panose="020B0604020202020204"/>
              </a:rPr>
              <a:t>Exploring</a:t>
            </a:r>
            <a:r>
              <a:rPr sz="2150" spc="-65" dirty="0">
                <a:solidFill>
                  <a:srgbClr val="FFFFFF"/>
                </a:solidFill>
                <a:latin typeface="Microsoft Sans Serif" panose="020B0604020202020204"/>
                <a:cs typeface="Microsoft Sans Serif" panose="020B0604020202020204"/>
              </a:rPr>
              <a:t> </a:t>
            </a:r>
            <a:r>
              <a:rPr sz="2150" dirty="0">
                <a:solidFill>
                  <a:srgbClr val="FFFFFF"/>
                </a:solidFill>
                <a:latin typeface="Microsoft Sans Serif" panose="020B0604020202020204"/>
                <a:cs typeface="Microsoft Sans Serif" panose="020B0604020202020204"/>
              </a:rPr>
              <a:t>the</a:t>
            </a:r>
            <a:r>
              <a:rPr sz="2150" spc="-80" dirty="0">
                <a:solidFill>
                  <a:srgbClr val="FFFFFF"/>
                </a:solidFill>
                <a:latin typeface="Microsoft Sans Serif" panose="020B0604020202020204"/>
                <a:cs typeface="Microsoft Sans Serif" panose="020B0604020202020204"/>
              </a:rPr>
              <a:t> </a:t>
            </a:r>
            <a:r>
              <a:rPr sz="2150" dirty="0">
                <a:solidFill>
                  <a:srgbClr val="FFFFFF"/>
                </a:solidFill>
                <a:latin typeface="Microsoft Sans Serif" panose="020B0604020202020204"/>
                <a:cs typeface="Microsoft Sans Serif" panose="020B0604020202020204"/>
              </a:rPr>
              <a:t>Impact</a:t>
            </a:r>
            <a:r>
              <a:rPr sz="2150" spc="-95" dirty="0">
                <a:solidFill>
                  <a:srgbClr val="FFFFFF"/>
                </a:solidFill>
                <a:latin typeface="Microsoft Sans Serif" panose="020B0604020202020204"/>
                <a:cs typeface="Microsoft Sans Serif" panose="020B0604020202020204"/>
              </a:rPr>
              <a:t> </a:t>
            </a:r>
            <a:r>
              <a:rPr sz="2150" dirty="0">
                <a:solidFill>
                  <a:srgbClr val="FFFFFF"/>
                </a:solidFill>
                <a:latin typeface="Microsoft Sans Serif" panose="020B0604020202020204"/>
                <a:cs typeface="Microsoft Sans Serif" panose="020B0604020202020204"/>
              </a:rPr>
              <a:t>of</a:t>
            </a:r>
            <a:r>
              <a:rPr sz="2150" spc="-30" dirty="0">
                <a:solidFill>
                  <a:srgbClr val="FFFFFF"/>
                </a:solidFill>
                <a:latin typeface="Microsoft Sans Serif" panose="020B0604020202020204"/>
                <a:cs typeface="Microsoft Sans Serif" panose="020B0604020202020204"/>
              </a:rPr>
              <a:t> </a:t>
            </a:r>
            <a:r>
              <a:rPr sz="2150" spc="-50" dirty="0">
                <a:solidFill>
                  <a:srgbClr val="FFFFFF"/>
                </a:solidFill>
                <a:latin typeface="Microsoft Sans Serif" panose="020B0604020202020204"/>
                <a:cs typeface="Microsoft Sans Serif" panose="020B0604020202020204"/>
              </a:rPr>
              <a:t>Human</a:t>
            </a:r>
            <a:r>
              <a:rPr sz="2150" spc="-90" dirty="0">
                <a:solidFill>
                  <a:srgbClr val="FFFFFF"/>
                </a:solidFill>
                <a:latin typeface="Microsoft Sans Serif" panose="020B0604020202020204"/>
                <a:cs typeface="Microsoft Sans Serif" panose="020B0604020202020204"/>
              </a:rPr>
              <a:t> </a:t>
            </a:r>
            <a:r>
              <a:rPr sz="2150" dirty="0">
                <a:solidFill>
                  <a:srgbClr val="FFFFFF"/>
                </a:solidFill>
                <a:latin typeface="Microsoft Sans Serif" panose="020B0604020202020204"/>
                <a:cs typeface="Microsoft Sans Serif" panose="020B0604020202020204"/>
              </a:rPr>
              <a:t>Viruses</a:t>
            </a:r>
            <a:r>
              <a:rPr sz="2150" spc="-50" dirty="0">
                <a:solidFill>
                  <a:srgbClr val="FFFFFF"/>
                </a:solidFill>
                <a:latin typeface="Microsoft Sans Serif" panose="020B0604020202020204"/>
                <a:cs typeface="Microsoft Sans Serif" panose="020B0604020202020204"/>
              </a:rPr>
              <a:t> </a:t>
            </a:r>
            <a:r>
              <a:rPr sz="2150" dirty="0">
                <a:solidFill>
                  <a:srgbClr val="FFFFFF"/>
                </a:solidFill>
                <a:latin typeface="Microsoft Sans Serif" panose="020B0604020202020204"/>
                <a:cs typeface="Microsoft Sans Serif" panose="020B0604020202020204"/>
              </a:rPr>
              <a:t>Throughout</a:t>
            </a:r>
            <a:r>
              <a:rPr sz="2150" spc="-85" dirty="0">
                <a:solidFill>
                  <a:srgbClr val="FFFFFF"/>
                </a:solidFill>
                <a:latin typeface="Microsoft Sans Serif" panose="020B0604020202020204"/>
                <a:cs typeface="Microsoft Sans Serif" panose="020B0604020202020204"/>
              </a:rPr>
              <a:t> </a:t>
            </a:r>
            <a:r>
              <a:rPr sz="2150" spc="-10" dirty="0">
                <a:solidFill>
                  <a:srgbClr val="FFFFFF"/>
                </a:solidFill>
                <a:latin typeface="Microsoft Sans Serif" panose="020B0604020202020204"/>
                <a:cs typeface="Microsoft Sans Serif" panose="020B0604020202020204"/>
              </a:rPr>
              <a:t>History</a:t>
            </a:r>
            <a:endParaRPr sz="2150">
              <a:latin typeface="Microsoft Sans Serif" panose="020B0604020202020204"/>
              <a:cs typeface="Microsoft Sans Serif" panose="020B0604020202020204"/>
            </a:endParaRPr>
          </a:p>
        </p:txBody>
      </p:sp>
      <p:sp>
        <p:nvSpPr>
          <p:cNvPr id="6" name="object 6"/>
          <p:cNvSpPr txBox="1"/>
          <p:nvPr>
            <p:custDataLst>
              <p:tags r:id="rId2"/>
            </p:custDataLst>
          </p:nvPr>
        </p:nvSpPr>
        <p:spPr>
          <a:xfrm>
            <a:off x="5271134" y="5135816"/>
            <a:ext cx="2088514" cy="300355"/>
          </a:xfrm>
          <a:prstGeom prst="rect">
            <a:avLst/>
          </a:prstGeom>
        </p:spPr>
        <p:txBody>
          <a:bodyPr vert="horz" wrap="square" lIns="0" tIns="12700" rIns="0" bIns="0" rtlCol="0">
            <a:spAutoFit/>
          </a:bodyPr>
          <a:lstStyle/>
          <a:p>
            <a:pPr marL="12700">
              <a:lnSpc>
                <a:spcPct val="100000"/>
              </a:lnSpc>
              <a:spcBef>
                <a:spcPts val="100"/>
              </a:spcBef>
            </a:pPr>
            <a:r>
              <a:rPr sz="1800" b="1" dirty="0">
                <a:solidFill>
                  <a:srgbClr val="FFFFFF"/>
                </a:solidFill>
                <a:latin typeface="Arial" panose="020B0604020202020204"/>
                <a:cs typeface="Arial" panose="020B0604020202020204"/>
              </a:rPr>
              <a:t>JANURAY</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17,</a:t>
            </a:r>
            <a:r>
              <a:rPr sz="1800" b="1" spc="5" dirty="0">
                <a:solidFill>
                  <a:srgbClr val="FFFFFF"/>
                </a:solidFill>
                <a:latin typeface="Arial" panose="020B0604020202020204"/>
                <a:cs typeface="Arial" panose="020B0604020202020204"/>
              </a:rPr>
              <a:t> </a:t>
            </a:r>
            <a:r>
              <a:rPr sz="1800" b="1" spc="-20" dirty="0">
                <a:solidFill>
                  <a:srgbClr val="FFFFFF"/>
                </a:solidFill>
                <a:latin typeface="Arial" panose="020B0604020202020204"/>
                <a:cs typeface="Arial" panose="020B0604020202020204"/>
              </a:rPr>
              <a:t>2026</a:t>
            </a:r>
            <a:endParaRPr sz="1800">
              <a:latin typeface="Arial" panose="020B0604020202020204"/>
              <a:cs typeface="Arial" panose="020B0604020202020204"/>
            </a:endParaRPr>
          </a:p>
        </p:txBody>
      </p:sp>
      <p:sp>
        <p:nvSpPr>
          <p:cNvPr id="7" name="object 7"/>
          <p:cNvSpPr txBox="1">
            <a:spLocks noGrp="1"/>
          </p:cNvSpPr>
          <p:nvPr>
            <p:ph type="title"/>
          </p:nvPr>
        </p:nvSpPr>
        <p:spPr>
          <a:xfrm>
            <a:off x="689292" y="235521"/>
            <a:ext cx="10239375" cy="1243330"/>
          </a:xfrm>
          <a:prstGeom prst="rect">
            <a:avLst/>
          </a:prstGeom>
        </p:spPr>
        <p:txBody>
          <a:bodyPr vert="horz" wrap="square" lIns="0" tIns="8255" rIns="0" bIns="0" rtlCol="0">
            <a:spAutoFit/>
          </a:bodyPr>
          <a:lstStyle/>
          <a:p>
            <a:pPr marL="12700" marR="5080">
              <a:lnSpc>
                <a:spcPct val="101000"/>
              </a:lnSpc>
              <a:spcBef>
                <a:spcPts val="65"/>
              </a:spcBef>
              <a:tabLst>
                <a:tab pos="2193290" algn="l"/>
                <a:tab pos="4916170" algn="l"/>
                <a:tab pos="5457825" algn="l"/>
              </a:tabLst>
            </a:pPr>
            <a:r>
              <a:rPr sz="3950" spc="310" dirty="0">
                <a:solidFill>
                  <a:srgbClr val="F8F9FA"/>
                </a:solidFill>
                <a:latin typeface="Cambria" panose="02040503050406030204"/>
                <a:cs typeface="Cambria" panose="02040503050406030204"/>
              </a:rPr>
              <a:t>HUMAN</a:t>
            </a:r>
            <a:r>
              <a:rPr sz="3950" dirty="0">
                <a:solidFill>
                  <a:srgbClr val="F8F9FA"/>
                </a:solidFill>
                <a:latin typeface="Cambria" panose="02040503050406030204"/>
                <a:cs typeface="Cambria" panose="02040503050406030204"/>
              </a:rPr>
              <a:t>	</a:t>
            </a:r>
            <a:r>
              <a:rPr sz="3950" spc="409" dirty="0">
                <a:solidFill>
                  <a:srgbClr val="F8F9FA"/>
                </a:solidFill>
                <a:latin typeface="Cambria" panose="02040503050406030204"/>
                <a:cs typeface="Cambria" panose="02040503050406030204"/>
              </a:rPr>
              <a:t>VIRUSES:</a:t>
            </a:r>
            <a:r>
              <a:rPr sz="3950" dirty="0">
                <a:solidFill>
                  <a:srgbClr val="F8F9FA"/>
                </a:solidFill>
                <a:latin typeface="Cambria" panose="02040503050406030204"/>
                <a:cs typeface="Cambria" panose="02040503050406030204"/>
              </a:rPr>
              <a:t>	</a:t>
            </a:r>
            <a:r>
              <a:rPr sz="3950" spc="229" dirty="0">
                <a:solidFill>
                  <a:srgbClr val="F8F9FA"/>
                </a:solidFill>
                <a:latin typeface="Cambria" panose="02040503050406030204"/>
                <a:cs typeface="Cambria" panose="02040503050406030204"/>
              </a:rPr>
              <a:t>A</a:t>
            </a:r>
            <a:r>
              <a:rPr sz="3950" dirty="0">
                <a:solidFill>
                  <a:srgbClr val="F8F9FA"/>
                </a:solidFill>
                <a:latin typeface="Cambria" panose="02040503050406030204"/>
                <a:cs typeface="Cambria" panose="02040503050406030204"/>
              </a:rPr>
              <a:t>	</a:t>
            </a:r>
            <a:r>
              <a:rPr sz="3950" spc="415" dirty="0">
                <a:solidFill>
                  <a:srgbClr val="F8F9FA"/>
                </a:solidFill>
                <a:latin typeface="Cambria" panose="02040503050406030204"/>
                <a:cs typeface="Cambria" panose="02040503050406030204"/>
              </a:rPr>
              <a:t>CHRONOLOGICAL </a:t>
            </a:r>
            <a:r>
              <a:rPr sz="3950" spc="355" dirty="0">
                <a:solidFill>
                  <a:srgbClr val="F8F9FA"/>
                </a:solidFill>
                <a:latin typeface="Cambria" panose="02040503050406030204"/>
                <a:cs typeface="Cambria" panose="02040503050406030204"/>
              </a:rPr>
              <a:t>STUDY</a:t>
            </a:r>
            <a:endParaRPr sz="3950">
              <a:latin typeface="Cambria" panose="02040503050406030204"/>
              <a:cs typeface="Cambria" panose="02040503050406030204"/>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 calcmode="lin" valueType="num">
                                      <p:cBhvr additive="base">
                                        <p:cTn id="19"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0" end="0"/>
                                            </p:txEl>
                                          </p:spTgt>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31" dur="3000" fill="hold"/>
                                              <p:tgtEl>
                                                <p:spTgt spid="6">
                                                  <p:txEl>
                                                    <p:pRg st="0" end="0"/>
                                                  </p:txEl>
                                                </p:spTgt>
                                              </p:tgtEl>
                                              <p:attrNameLst>
                                                <p:attrName>num.show</p:attrName>
                                              </p:attrNameLst>
                                            </p:cBhvr>
                                            <p:tavLst>
                                              <p:tav tm="0">
                                                <p:val>
                                                  <p:fltVal val="0"/>
                                                </p:val>
                                              </p:tav>
                                              <p:tav tm="100000">
                                                <p:val>
                                                  <p:strVal val="#ppt_v"/>
                                                </p:val>
                                              </p:tav>
                                            </p:tavLst>
                                          </p:anim>
                                        </wppc:dynamicDigit>
                                      </p:ext>
                                    </p:extLs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s 9"/>
          <p:cNvSpPr/>
          <p:nvPr/>
        </p:nvSpPr>
        <p:spPr>
          <a:xfrm>
            <a:off x="0" y="33655"/>
            <a:ext cx="12192000" cy="6824345"/>
          </a:xfrm>
          <a:prstGeom prst="rect">
            <a:avLst/>
          </a:prstGeom>
          <a:solidFill>
            <a:srgbClr val="002060"/>
          </a:solidFill>
          <a:ln>
            <a:solidFill>
              <a:srgbClr val="00206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4" name="object 4"/>
          <p:cNvSpPr txBox="1">
            <a:spLocks noGrp="1"/>
          </p:cNvSpPr>
          <p:nvPr>
            <p:ph type="title"/>
          </p:nvPr>
        </p:nvSpPr>
        <p:spPr>
          <a:xfrm>
            <a:off x="1447800" y="381000"/>
            <a:ext cx="2816860" cy="577850"/>
          </a:xfrm>
          <a:prstGeom prst="rect">
            <a:avLst/>
          </a:prstGeom>
        </p:spPr>
        <p:txBody>
          <a:bodyPr vert="horz" wrap="square" lIns="0" tIns="16510" rIns="0" bIns="0" rtlCol="0">
            <a:spAutoFit/>
          </a:bodyPr>
          <a:lstStyle/>
          <a:p>
            <a:pPr marL="12700">
              <a:lnSpc>
                <a:spcPct val="100000"/>
              </a:lnSpc>
              <a:spcBef>
                <a:spcPts val="130"/>
              </a:spcBef>
            </a:pPr>
            <a:r>
              <a:rPr sz="3650" spc="-150" dirty="0">
                <a:solidFill>
                  <a:schemeClr val="bg1"/>
                </a:solidFill>
              </a:rPr>
              <a:t>HIV/</a:t>
            </a:r>
            <a:r>
              <a:rPr lang="en-US" sz="3650" spc="-150" dirty="0">
                <a:solidFill>
                  <a:schemeClr val="bg1"/>
                </a:solidFill>
              </a:rPr>
              <a:t> </a:t>
            </a:r>
            <a:r>
              <a:rPr sz="3650" spc="-150" dirty="0">
                <a:solidFill>
                  <a:schemeClr val="bg1"/>
                </a:solidFill>
              </a:rPr>
              <a:t>AIDS</a:t>
            </a:r>
            <a:r>
              <a:rPr sz="3650" spc="-445" dirty="0">
                <a:solidFill>
                  <a:schemeClr val="bg1"/>
                </a:solidFill>
              </a:rPr>
              <a:t> </a:t>
            </a:r>
            <a:endParaRPr sz="3650" spc="-445" dirty="0">
              <a:solidFill>
                <a:schemeClr val="bg1"/>
              </a:solidFill>
            </a:endParaRPr>
          </a:p>
        </p:txBody>
      </p:sp>
      <p:sp>
        <p:nvSpPr>
          <p:cNvPr id="5" name="object 5"/>
          <p:cNvSpPr txBox="1"/>
          <p:nvPr/>
        </p:nvSpPr>
        <p:spPr>
          <a:xfrm>
            <a:off x="457200" y="1309370"/>
            <a:ext cx="5485130" cy="4939030"/>
          </a:xfrm>
          <a:prstGeom prst="rect">
            <a:avLst/>
          </a:prstGeom>
        </p:spPr>
        <p:txBody>
          <a:bodyPr vert="horz" wrap="square" lIns="0" tIns="8890" rIns="0" bIns="0" rtlCol="0">
            <a:noAutofit/>
          </a:bodyPr>
          <a:lstStyle/>
          <a:p>
            <a:pPr marL="12700" marR="5080">
              <a:lnSpc>
                <a:spcPct val="122000"/>
              </a:lnSpc>
              <a:spcBef>
                <a:spcPts val="70"/>
              </a:spcBef>
            </a:pPr>
            <a:r>
              <a:rPr lang="en-US" altLang="en-US" sz="1600" b="1">
                <a:solidFill>
                  <a:schemeClr val="bg1"/>
                </a:solidFill>
                <a:latin typeface="Microsoft Sans Serif" panose="020B0604020202020204"/>
                <a:cs typeface="Microsoft Sans Serif" panose="020B0604020202020204"/>
              </a:rPr>
              <a:t>HIV/AIDS (HUMAN IMMUNODEFICIENCY VIRUS / ACQUIRED IMMUNE DEFICIENCY SYNDROME) IS A CHRONIC, LIFE-THREATENING DISEASE CAUSED BY HIV, A RETROVIRUS THAT ATTACKS THE IMMUNE SYSTEM, PARTICULARLY CD4+ T-CELLS. IT SPREADS THROUGH BLOOD, SEXUAL CONTACT, SHARING NEEDLES, AND FROM MOTHER TO CHILD DURING BIRTH OR BREASTFEEDING. INITIAL INFECTION MAY CAUSE FLU-LIKE SYMPTOMS, BUT OVER TIME, THE IMMUNE SYSTEM WEAKENS, LEADING TO AIDS, WHICH MAKES INDIVIDUALS SUSCEPTIBLE TO OPPORTUNISTIC INFECTIONS AND CANCERS. HIV WAS FIRST IDENTIFIED IN 1983, AND SINCE THEN GLOBAL EFFORTS HAVE LED TO ANTIRETROVIRAL THERAPIES (ART) THAT CONTROL THE VIRUS AND PROLONG LIFE. PREVENTION INCLUDES SAFE SEX, SCREENING, AWARENESS, AND EARLY TREATMENT.</a:t>
            </a:r>
            <a:endParaRPr lang="en-US" altLang="en-US" sz="1600" b="1">
              <a:solidFill>
                <a:schemeClr val="bg1"/>
              </a:solidFill>
              <a:latin typeface="Microsoft Sans Serif" panose="020B0604020202020204"/>
              <a:cs typeface="Microsoft Sans Serif" panose="020B0604020202020204"/>
            </a:endParaRPr>
          </a:p>
        </p:txBody>
      </p:sp>
      <p:grpSp>
        <p:nvGrpSpPr>
          <p:cNvPr id="6" name="object 6"/>
          <p:cNvGrpSpPr/>
          <p:nvPr/>
        </p:nvGrpSpPr>
        <p:grpSpPr>
          <a:xfrm>
            <a:off x="6200775" y="533400"/>
            <a:ext cx="5648325" cy="5981700"/>
            <a:chOff x="6200775" y="533400"/>
            <a:chExt cx="5648325" cy="5981700"/>
          </a:xfrm>
        </p:grpSpPr>
        <p:sp>
          <p:nvSpPr>
            <p:cNvPr id="7" name="object 7"/>
            <p:cNvSpPr/>
            <p:nvPr/>
          </p:nvSpPr>
          <p:spPr>
            <a:xfrm>
              <a:off x="6372225" y="628650"/>
              <a:ext cx="5476875" cy="5886450"/>
            </a:xfrm>
            <a:custGeom>
              <a:avLst/>
              <a:gdLst/>
              <a:ahLst/>
              <a:cxnLst/>
              <a:rect l="l" t="t" r="r" b="b"/>
              <a:pathLst>
                <a:path w="5476875" h="5886450">
                  <a:moveTo>
                    <a:pt x="483361" y="0"/>
                  </a:moveTo>
                  <a:lnTo>
                    <a:pt x="476630" y="0"/>
                  </a:lnTo>
                  <a:lnTo>
                    <a:pt x="456565" y="1270"/>
                  </a:lnTo>
                  <a:lnTo>
                    <a:pt x="417068" y="9651"/>
                  </a:lnTo>
                  <a:lnTo>
                    <a:pt x="379983" y="25526"/>
                  </a:lnTo>
                  <a:lnTo>
                    <a:pt x="346709" y="48513"/>
                  </a:lnTo>
                  <a:lnTo>
                    <a:pt x="318516" y="77342"/>
                  </a:lnTo>
                  <a:lnTo>
                    <a:pt x="296545" y="111251"/>
                  </a:lnTo>
                  <a:lnTo>
                    <a:pt x="281685" y="148716"/>
                  </a:lnTo>
                  <a:lnTo>
                    <a:pt x="274320" y="188467"/>
                  </a:lnTo>
                  <a:lnTo>
                    <a:pt x="0" y="5424881"/>
                  </a:lnTo>
                  <a:lnTo>
                    <a:pt x="0" y="5431612"/>
                  </a:lnTo>
                  <a:lnTo>
                    <a:pt x="9651" y="5491276"/>
                  </a:lnTo>
                  <a:lnTo>
                    <a:pt x="25526" y="5528373"/>
                  </a:lnTo>
                  <a:lnTo>
                    <a:pt x="48387" y="5561647"/>
                  </a:lnTo>
                  <a:lnTo>
                    <a:pt x="77342" y="5589816"/>
                  </a:lnTo>
                  <a:lnTo>
                    <a:pt x="111125" y="5611812"/>
                  </a:lnTo>
                  <a:lnTo>
                    <a:pt x="148590" y="5626773"/>
                  </a:lnTo>
                  <a:lnTo>
                    <a:pt x="188341" y="5634126"/>
                  </a:lnTo>
                  <a:lnTo>
                    <a:pt x="4993385" y="5886119"/>
                  </a:lnTo>
                  <a:lnTo>
                    <a:pt x="5000117" y="5886145"/>
                  </a:lnTo>
                  <a:lnTo>
                    <a:pt x="5020183" y="5884887"/>
                  </a:lnTo>
                  <a:lnTo>
                    <a:pt x="5059680" y="5876493"/>
                  </a:lnTo>
                  <a:lnTo>
                    <a:pt x="5096764" y="5860554"/>
                  </a:lnTo>
                  <a:lnTo>
                    <a:pt x="5130038" y="5837682"/>
                  </a:lnTo>
                  <a:lnTo>
                    <a:pt x="5158232" y="5808764"/>
                  </a:lnTo>
                  <a:lnTo>
                    <a:pt x="5180203" y="5774905"/>
                  </a:lnTo>
                  <a:lnTo>
                    <a:pt x="5195061" y="5737402"/>
                  </a:lnTo>
                  <a:lnTo>
                    <a:pt x="5202428" y="5697702"/>
                  </a:lnTo>
                  <a:lnTo>
                    <a:pt x="5476748" y="461263"/>
                  </a:lnTo>
                  <a:lnTo>
                    <a:pt x="5476748" y="454533"/>
                  </a:lnTo>
                  <a:lnTo>
                    <a:pt x="5467096" y="394842"/>
                  </a:lnTo>
                  <a:lnTo>
                    <a:pt x="5451094" y="357759"/>
                  </a:lnTo>
                  <a:lnTo>
                    <a:pt x="5428360" y="324485"/>
                  </a:lnTo>
                  <a:lnTo>
                    <a:pt x="5399405" y="296290"/>
                  </a:lnTo>
                  <a:lnTo>
                    <a:pt x="5365623" y="274320"/>
                  </a:lnTo>
                  <a:lnTo>
                    <a:pt x="5328031" y="259334"/>
                  </a:lnTo>
                  <a:lnTo>
                    <a:pt x="5288407" y="251967"/>
                  </a:lnTo>
                  <a:lnTo>
                    <a:pt x="483361" y="0"/>
                  </a:lnTo>
                  <a:close/>
                </a:path>
              </a:pathLst>
            </a:custGeom>
            <a:solidFill>
              <a:srgbClr val="12B8A6">
                <a:alpha val="9803"/>
              </a:srgbClr>
            </a:solidFill>
          </p:spPr>
          <p:txBody>
            <a:bodyPr wrap="square" lIns="0" tIns="0" rIns="0" bIns="0" rtlCol="0"/>
            <a:lstStyle/>
            <a:p/>
          </p:txBody>
        </p:sp>
        <p:sp>
          <p:nvSpPr>
            <p:cNvPr id="8" name="object 8"/>
            <p:cNvSpPr/>
            <p:nvPr/>
          </p:nvSpPr>
          <p:spPr>
            <a:xfrm>
              <a:off x="6200775" y="533400"/>
              <a:ext cx="5553075" cy="5981700"/>
            </a:xfrm>
            <a:custGeom>
              <a:avLst/>
              <a:gdLst/>
              <a:ahLst/>
              <a:cxnLst/>
              <a:rect l="l" t="t" r="r" b="b"/>
              <a:pathLst>
                <a:path w="5553075" h="5981700">
                  <a:moveTo>
                    <a:pt x="5379084" y="0"/>
                  </a:moveTo>
                  <a:lnTo>
                    <a:pt x="0" y="0"/>
                  </a:lnTo>
                  <a:lnTo>
                    <a:pt x="0" y="5981319"/>
                  </a:lnTo>
                  <a:lnTo>
                    <a:pt x="5552694" y="5981319"/>
                  </a:lnTo>
                  <a:lnTo>
                    <a:pt x="5552694" y="5713183"/>
                  </a:lnTo>
                  <a:lnTo>
                    <a:pt x="378078" y="5713183"/>
                  </a:lnTo>
                  <a:lnTo>
                    <a:pt x="337947" y="5709234"/>
                  </a:lnTo>
                  <a:lnTo>
                    <a:pt x="299338" y="5697524"/>
                  </a:lnTo>
                  <a:lnTo>
                    <a:pt x="263905" y="5678525"/>
                  </a:lnTo>
                  <a:lnTo>
                    <a:pt x="232663" y="5652947"/>
                  </a:lnTo>
                  <a:lnTo>
                    <a:pt x="207137" y="5621782"/>
                  </a:lnTo>
                  <a:lnTo>
                    <a:pt x="188087" y="5586222"/>
                  </a:lnTo>
                  <a:lnTo>
                    <a:pt x="176402" y="5547639"/>
                  </a:lnTo>
                  <a:lnTo>
                    <a:pt x="172465" y="5507507"/>
                  </a:lnTo>
                  <a:lnTo>
                    <a:pt x="172465" y="281813"/>
                  </a:lnTo>
                  <a:lnTo>
                    <a:pt x="176402" y="241680"/>
                  </a:lnTo>
                  <a:lnTo>
                    <a:pt x="188087" y="203200"/>
                  </a:lnTo>
                  <a:lnTo>
                    <a:pt x="207137" y="167639"/>
                  </a:lnTo>
                  <a:lnTo>
                    <a:pt x="232663" y="136398"/>
                  </a:lnTo>
                  <a:lnTo>
                    <a:pt x="263905" y="110871"/>
                  </a:lnTo>
                  <a:lnTo>
                    <a:pt x="299338" y="91821"/>
                  </a:lnTo>
                  <a:lnTo>
                    <a:pt x="337947" y="80137"/>
                  </a:lnTo>
                  <a:lnTo>
                    <a:pt x="378078" y="76200"/>
                  </a:lnTo>
                  <a:lnTo>
                    <a:pt x="5379084" y="76200"/>
                  </a:lnTo>
                  <a:lnTo>
                    <a:pt x="5379084" y="0"/>
                  </a:lnTo>
                  <a:close/>
                </a:path>
                <a:path w="5553075" h="5981700">
                  <a:moveTo>
                    <a:pt x="5552694" y="0"/>
                  </a:moveTo>
                  <a:lnTo>
                    <a:pt x="5379084" y="0"/>
                  </a:lnTo>
                  <a:lnTo>
                    <a:pt x="5379084" y="5507507"/>
                  </a:lnTo>
                  <a:lnTo>
                    <a:pt x="5375148" y="5547639"/>
                  </a:lnTo>
                  <a:lnTo>
                    <a:pt x="5363464" y="5586222"/>
                  </a:lnTo>
                  <a:lnTo>
                    <a:pt x="5344414" y="5621782"/>
                  </a:lnTo>
                  <a:lnTo>
                    <a:pt x="5318886" y="5652947"/>
                  </a:lnTo>
                  <a:lnTo>
                    <a:pt x="5287645" y="5678525"/>
                  </a:lnTo>
                  <a:lnTo>
                    <a:pt x="5252211" y="5697524"/>
                  </a:lnTo>
                  <a:lnTo>
                    <a:pt x="5213604" y="5709234"/>
                  </a:lnTo>
                  <a:lnTo>
                    <a:pt x="5173472" y="5713183"/>
                  </a:lnTo>
                  <a:lnTo>
                    <a:pt x="5552694" y="5713183"/>
                  </a:lnTo>
                  <a:lnTo>
                    <a:pt x="5552694" y="0"/>
                  </a:lnTo>
                  <a:close/>
                </a:path>
                <a:path w="5553075" h="5981700">
                  <a:moveTo>
                    <a:pt x="5379084" y="76200"/>
                  </a:moveTo>
                  <a:lnTo>
                    <a:pt x="5173472" y="76200"/>
                  </a:lnTo>
                  <a:lnTo>
                    <a:pt x="5213604" y="80137"/>
                  </a:lnTo>
                  <a:lnTo>
                    <a:pt x="5252211" y="91821"/>
                  </a:lnTo>
                  <a:lnTo>
                    <a:pt x="5287772" y="110871"/>
                  </a:lnTo>
                  <a:lnTo>
                    <a:pt x="5318886" y="136398"/>
                  </a:lnTo>
                  <a:lnTo>
                    <a:pt x="5344414" y="167639"/>
                  </a:lnTo>
                  <a:lnTo>
                    <a:pt x="5363464" y="203200"/>
                  </a:lnTo>
                  <a:lnTo>
                    <a:pt x="5375148" y="241680"/>
                  </a:lnTo>
                  <a:lnTo>
                    <a:pt x="5379084" y="281813"/>
                  </a:lnTo>
                  <a:lnTo>
                    <a:pt x="5379084" y="76200"/>
                  </a:lnTo>
                  <a:close/>
                </a:path>
              </a:pathLst>
            </a:custGeom>
            <a:solidFill>
              <a:srgbClr val="000000">
                <a:alpha val="10195"/>
              </a:srgbClr>
            </a:solidFill>
          </p:spPr>
          <p:txBody>
            <a:bodyPr wrap="square" lIns="0" tIns="0" rIns="0" bIns="0" rtlCol="0"/>
            <a:lstStyle/>
            <a:p/>
          </p:txBody>
        </p:sp>
        <p:pic>
          <p:nvPicPr>
            <p:cNvPr id="9" name="object 9"/>
            <p:cNvPicPr/>
            <p:nvPr/>
          </p:nvPicPr>
          <p:blipFill>
            <a:blip r:embed="rId1" cstate="print"/>
            <a:stretch>
              <a:fillRect/>
            </a:stretch>
          </p:blipFill>
          <p:spPr>
            <a:xfrm>
              <a:off x="6372225" y="609600"/>
              <a:ext cx="5210175" cy="5638800"/>
            </a:xfrm>
            <a:prstGeom prst="rect">
              <a:avLst/>
            </a:prstGeom>
          </p:spPr>
        </p:pic>
      </p:grpSp>
      <p:sp>
        <p:nvSpPr>
          <p:cNvPr id="11" name="Rounded Rectangle 10"/>
          <p:cNvSpPr/>
          <p:nvPr/>
        </p:nvSpPr>
        <p:spPr>
          <a:xfrm>
            <a:off x="1295400" y="914400"/>
            <a:ext cx="2286000" cy="22860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up)">
                                      <p:cBhvr>
                                        <p:cTn id="8" dur="500"/>
                                        <p:tgtEl>
                                          <p:spTgt spid="5"/>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p:tgtEl>
                                          <p:spTgt spid="4"/>
                                        </p:tgtEl>
                                        <p:attrNameLst>
                                          <p:attrName>ppt_y</p:attrName>
                                        </p:attrNameLst>
                                      </p:cBhvr>
                                      <p:tavLst>
                                        <p:tav tm="0">
                                          <p:val>
                                            <p:strVal val="#ppt_y+#ppt_h*1.125000"/>
                                          </p:val>
                                        </p:tav>
                                        <p:tav tm="100000">
                                          <p:val>
                                            <p:strVal val="#ppt_y"/>
                                          </p:val>
                                        </p:tav>
                                      </p:tavLst>
                                    </p:anim>
                                    <p:animEffect transition="in" filter="wipe(up)">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4" presetClass="entr" presetSubtype="16"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box(in)">
                                      <p:cBhvr>
                                        <p:cTn id="19"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4" grpId="0"/>
      <p:bldP spid="4" grpId="1"/>
      <p:bldP spid="11" grpId="0" animBg="1"/>
      <p:bldP spid="11"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s 7"/>
          <p:cNvSpPr/>
          <p:nvPr/>
        </p:nvSpPr>
        <p:spPr>
          <a:xfrm>
            <a:off x="0" y="0"/>
            <a:ext cx="12192000" cy="6858000"/>
          </a:xfrm>
          <a:prstGeom prst="rect">
            <a:avLst/>
          </a:prstGeom>
          <a:solidFill>
            <a:srgbClr val="002060"/>
          </a:solidFill>
          <a:ln>
            <a:solidFill>
              <a:srgbClr val="00206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3" name="object 3"/>
          <p:cNvSpPr txBox="1">
            <a:spLocks noGrp="1"/>
          </p:cNvSpPr>
          <p:nvPr>
            <p:ph type="title"/>
          </p:nvPr>
        </p:nvSpPr>
        <p:spPr>
          <a:xfrm>
            <a:off x="2133600" y="381000"/>
            <a:ext cx="1330325" cy="577850"/>
          </a:xfrm>
          <a:prstGeom prst="rect">
            <a:avLst/>
          </a:prstGeom>
        </p:spPr>
        <p:txBody>
          <a:bodyPr vert="horz" wrap="square" lIns="0" tIns="16510" rIns="0" bIns="0" rtlCol="0">
            <a:spAutoFit/>
          </a:bodyPr>
          <a:lstStyle/>
          <a:p>
            <a:pPr marL="12700">
              <a:lnSpc>
                <a:spcPct val="100000"/>
              </a:lnSpc>
              <a:spcBef>
                <a:spcPts val="130"/>
              </a:spcBef>
            </a:pPr>
            <a:r>
              <a:rPr sz="3650" spc="-195" dirty="0">
                <a:solidFill>
                  <a:schemeClr val="bg1"/>
                </a:solidFill>
              </a:rPr>
              <a:t>Ebola</a:t>
            </a:r>
            <a:r>
              <a:rPr sz="3650" spc="-620" dirty="0">
                <a:solidFill>
                  <a:schemeClr val="bg1"/>
                </a:solidFill>
              </a:rPr>
              <a:t> </a:t>
            </a:r>
            <a:endParaRPr sz="3650" spc="-620" dirty="0">
              <a:solidFill>
                <a:schemeClr val="bg1"/>
              </a:solidFill>
            </a:endParaRPr>
          </a:p>
        </p:txBody>
      </p:sp>
      <p:grpSp>
        <p:nvGrpSpPr>
          <p:cNvPr id="4" name="object 4"/>
          <p:cNvGrpSpPr/>
          <p:nvPr/>
        </p:nvGrpSpPr>
        <p:grpSpPr>
          <a:xfrm>
            <a:off x="6200775" y="533400"/>
            <a:ext cx="5648325" cy="5981700"/>
            <a:chOff x="6200775" y="533400"/>
            <a:chExt cx="5648325" cy="5981700"/>
          </a:xfrm>
        </p:grpSpPr>
        <p:sp>
          <p:nvSpPr>
            <p:cNvPr id="5" name="object 5"/>
            <p:cNvSpPr/>
            <p:nvPr/>
          </p:nvSpPr>
          <p:spPr>
            <a:xfrm>
              <a:off x="6372225" y="628650"/>
              <a:ext cx="5476875" cy="5886450"/>
            </a:xfrm>
            <a:custGeom>
              <a:avLst/>
              <a:gdLst/>
              <a:ahLst/>
              <a:cxnLst/>
              <a:rect l="l" t="t" r="r" b="b"/>
              <a:pathLst>
                <a:path w="5476875" h="5886450">
                  <a:moveTo>
                    <a:pt x="483361" y="0"/>
                  </a:moveTo>
                  <a:lnTo>
                    <a:pt x="476630" y="0"/>
                  </a:lnTo>
                  <a:lnTo>
                    <a:pt x="456565" y="1270"/>
                  </a:lnTo>
                  <a:lnTo>
                    <a:pt x="417068" y="9651"/>
                  </a:lnTo>
                  <a:lnTo>
                    <a:pt x="379983" y="25526"/>
                  </a:lnTo>
                  <a:lnTo>
                    <a:pt x="346709" y="48513"/>
                  </a:lnTo>
                  <a:lnTo>
                    <a:pt x="318516" y="77342"/>
                  </a:lnTo>
                  <a:lnTo>
                    <a:pt x="296545" y="111251"/>
                  </a:lnTo>
                  <a:lnTo>
                    <a:pt x="281685" y="148716"/>
                  </a:lnTo>
                  <a:lnTo>
                    <a:pt x="274320" y="188467"/>
                  </a:lnTo>
                  <a:lnTo>
                    <a:pt x="0" y="5424881"/>
                  </a:lnTo>
                  <a:lnTo>
                    <a:pt x="0" y="5431612"/>
                  </a:lnTo>
                  <a:lnTo>
                    <a:pt x="9651" y="5491276"/>
                  </a:lnTo>
                  <a:lnTo>
                    <a:pt x="25526" y="5528373"/>
                  </a:lnTo>
                  <a:lnTo>
                    <a:pt x="48387" y="5561647"/>
                  </a:lnTo>
                  <a:lnTo>
                    <a:pt x="77342" y="5589816"/>
                  </a:lnTo>
                  <a:lnTo>
                    <a:pt x="111125" y="5611812"/>
                  </a:lnTo>
                  <a:lnTo>
                    <a:pt x="148590" y="5626773"/>
                  </a:lnTo>
                  <a:lnTo>
                    <a:pt x="188341" y="5634126"/>
                  </a:lnTo>
                  <a:lnTo>
                    <a:pt x="4993385" y="5886119"/>
                  </a:lnTo>
                  <a:lnTo>
                    <a:pt x="5000117" y="5886145"/>
                  </a:lnTo>
                  <a:lnTo>
                    <a:pt x="5020183" y="5884887"/>
                  </a:lnTo>
                  <a:lnTo>
                    <a:pt x="5059680" y="5876493"/>
                  </a:lnTo>
                  <a:lnTo>
                    <a:pt x="5096764" y="5860554"/>
                  </a:lnTo>
                  <a:lnTo>
                    <a:pt x="5130038" y="5837682"/>
                  </a:lnTo>
                  <a:lnTo>
                    <a:pt x="5158232" y="5808764"/>
                  </a:lnTo>
                  <a:lnTo>
                    <a:pt x="5180203" y="5774905"/>
                  </a:lnTo>
                  <a:lnTo>
                    <a:pt x="5195061" y="5737402"/>
                  </a:lnTo>
                  <a:lnTo>
                    <a:pt x="5202428" y="5697702"/>
                  </a:lnTo>
                  <a:lnTo>
                    <a:pt x="5476748" y="461263"/>
                  </a:lnTo>
                  <a:lnTo>
                    <a:pt x="5476748" y="454533"/>
                  </a:lnTo>
                  <a:lnTo>
                    <a:pt x="5467096" y="394842"/>
                  </a:lnTo>
                  <a:lnTo>
                    <a:pt x="5451094" y="357759"/>
                  </a:lnTo>
                  <a:lnTo>
                    <a:pt x="5428360" y="324485"/>
                  </a:lnTo>
                  <a:lnTo>
                    <a:pt x="5399405" y="296290"/>
                  </a:lnTo>
                  <a:lnTo>
                    <a:pt x="5365623" y="274320"/>
                  </a:lnTo>
                  <a:lnTo>
                    <a:pt x="5328031" y="259334"/>
                  </a:lnTo>
                  <a:lnTo>
                    <a:pt x="5288407" y="251967"/>
                  </a:lnTo>
                  <a:lnTo>
                    <a:pt x="483361" y="0"/>
                  </a:lnTo>
                  <a:close/>
                </a:path>
              </a:pathLst>
            </a:custGeom>
            <a:solidFill>
              <a:srgbClr val="12B8A6">
                <a:alpha val="9803"/>
              </a:srgbClr>
            </a:solidFill>
          </p:spPr>
          <p:txBody>
            <a:bodyPr wrap="square" lIns="0" tIns="0" rIns="0" bIns="0" rtlCol="0"/>
            <a:lstStyle/>
            <a:p/>
          </p:txBody>
        </p:sp>
        <p:sp>
          <p:nvSpPr>
            <p:cNvPr id="6" name="object 6"/>
            <p:cNvSpPr/>
            <p:nvPr/>
          </p:nvSpPr>
          <p:spPr>
            <a:xfrm>
              <a:off x="6200775" y="533400"/>
              <a:ext cx="5553075" cy="5981700"/>
            </a:xfrm>
            <a:custGeom>
              <a:avLst/>
              <a:gdLst/>
              <a:ahLst/>
              <a:cxnLst/>
              <a:rect l="l" t="t" r="r" b="b"/>
              <a:pathLst>
                <a:path w="5553075" h="5981700">
                  <a:moveTo>
                    <a:pt x="5379084" y="0"/>
                  </a:moveTo>
                  <a:lnTo>
                    <a:pt x="0" y="0"/>
                  </a:lnTo>
                  <a:lnTo>
                    <a:pt x="0" y="5981319"/>
                  </a:lnTo>
                  <a:lnTo>
                    <a:pt x="5552694" y="5981319"/>
                  </a:lnTo>
                  <a:lnTo>
                    <a:pt x="5552694" y="5713183"/>
                  </a:lnTo>
                  <a:lnTo>
                    <a:pt x="378078" y="5713183"/>
                  </a:lnTo>
                  <a:lnTo>
                    <a:pt x="337947" y="5709234"/>
                  </a:lnTo>
                  <a:lnTo>
                    <a:pt x="299338" y="5697524"/>
                  </a:lnTo>
                  <a:lnTo>
                    <a:pt x="263905" y="5678525"/>
                  </a:lnTo>
                  <a:lnTo>
                    <a:pt x="232663" y="5652947"/>
                  </a:lnTo>
                  <a:lnTo>
                    <a:pt x="207137" y="5621782"/>
                  </a:lnTo>
                  <a:lnTo>
                    <a:pt x="188087" y="5586222"/>
                  </a:lnTo>
                  <a:lnTo>
                    <a:pt x="176402" y="5547639"/>
                  </a:lnTo>
                  <a:lnTo>
                    <a:pt x="172465" y="5507507"/>
                  </a:lnTo>
                  <a:lnTo>
                    <a:pt x="172465" y="281813"/>
                  </a:lnTo>
                  <a:lnTo>
                    <a:pt x="176402" y="241680"/>
                  </a:lnTo>
                  <a:lnTo>
                    <a:pt x="188087" y="203200"/>
                  </a:lnTo>
                  <a:lnTo>
                    <a:pt x="207137" y="167639"/>
                  </a:lnTo>
                  <a:lnTo>
                    <a:pt x="232663" y="136398"/>
                  </a:lnTo>
                  <a:lnTo>
                    <a:pt x="263905" y="110871"/>
                  </a:lnTo>
                  <a:lnTo>
                    <a:pt x="299338" y="91821"/>
                  </a:lnTo>
                  <a:lnTo>
                    <a:pt x="337947" y="80137"/>
                  </a:lnTo>
                  <a:lnTo>
                    <a:pt x="378078" y="76200"/>
                  </a:lnTo>
                  <a:lnTo>
                    <a:pt x="5379084" y="76200"/>
                  </a:lnTo>
                  <a:lnTo>
                    <a:pt x="5379084" y="0"/>
                  </a:lnTo>
                  <a:close/>
                </a:path>
                <a:path w="5553075" h="5981700">
                  <a:moveTo>
                    <a:pt x="5552694" y="0"/>
                  </a:moveTo>
                  <a:lnTo>
                    <a:pt x="5379084" y="0"/>
                  </a:lnTo>
                  <a:lnTo>
                    <a:pt x="5379084" y="5507507"/>
                  </a:lnTo>
                  <a:lnTo>
                    <a:pt x="5375148" y="5547639"/>
                  </a:lnTo>
                  <a:lnTo>
                    <a:pt x="5363464" y="5586222"/>
                  </a:lnTo>
                  <a:lnTo>
                    <a:pt x="5344414" y="5621782"/>
                  </a:lnTo>
                  <a:lnTo>
                    <a:pt x="5318886" y="5652947"/>
                  </a:lnTo>
                  <a:lnTo>
                    <a:pt x="5287645" y="5678525"/>
                  </a:lnTo>
                  <a:lnTo>
                    <a:pt x="5252211" y="5697524"/>
                  </a:lnTo>
                  <a:lnTo>
                    <a:pt x="5213604" y="5709234"/>
                  </a:lnTo>
                  <a:lnTo>
                    <a:pt x="5173472" y="5713183"/>
                  </a:lnTo>
                  <a:lnTo>
                    <a:pt x="5552694" y="5713183"/>
                  </a:lnTo>
                  <a:lnTo>
                    <a:pt x="5552694" y="0"/>
                  </a:lnTo>
                  <a:close/>
                </a:path>
                <a:path w="5553075" h="5981700">
                  <a:moveTo>
                    <a:pt x="5379084" y="76200"/>
                  </a:moveTo>
                  <a:lnTo>
                    <a:pt x="5173472" y="76200"/>
                  </a:lnTo>
                  <a:lnTo>
                    <a:pt x="5213604" y="80137"/>
                  </a:lnTo>
                  <a:lnTo>
                    <a:pt x="5252211" y="91821"/>
                  </a:lnTo>
                  <a:lnTo>
                    <a:pt x="5287772" y="110871"/>
                  </a:lnTo>
                  <a:lnTo>
                    <a:pt x="5318886" y="136398"/>
                  </a:lnTo>
                  <a:lnTo>
                    <a:pt x="5344414" y="167639"/>
                  </a:lnTo>
                  <a:lnTo>
                    <a:pt x="5363464" y="203200"/>
                  </a:lnTo>
                  <a:lnTo>
                    <a:pt x="5375148" y="241680"/>
                  </a:lnTo>
                  <a:lnTo>
                    <a:pt x="5379084" y="281813"/>
                  </a:lnTo>
                  <a:lnTo>
                    <a:pt x="5379084" y="76200"/>
                  </a:lnTo>
                  <a:close/>
                </a:path>
              </a:pathLst>
            </a:custGeom>
            <a:solidFill>
              <a:srgbClr val="000000">
                <a:alpha val="10195"/>
              </a:srgbClr>
            </a:solidFill>
          </p:spPr>
          <p:txBody>
            <a:bodyPr wrap="square" lIns="0" tIns="0" rIns="0" bIns="0" rtlCol="0"/>
            <a:lstStyle/>
            <a:p/>
          </p:txBody>
        </p:sp>
        <p:pic>
          <p:nvPicPr>
            <p:cNvPr id="7" name="object 7"/>
            <p:cNvPicPr/>
            <p:nvPr/>
          </p:nvPicPr>
          <p:blipFill>
            <a:blip r:embed="rId1" cstate="print"/>
            <a:stretch>
              <a:fillRect/>
            </a:stretch>
          </p:blipFill>
          <p:spPr>
            <a:xfrm>
              <a:off x="6372225" y="609600"/>
              <a:ext cx="5210175" cy="5638800"/>
            </a:xfrm>
            <a:prstGeom prst="rect">
              <a:avLst/>
            </a:prstGeom>
          </p:spPr>
        </p:pic>
      </p:grpSp>
      <p:sp>
        <p:nvSpPr>
          <p:cNvPr id="9" name="Rounded Rectangle 8"/>
          <p:cNvSpPr/>
          <p:nvPr/>
        </p:nvSpPr>
        <p:spPr>
          <a:xfrm>
            <a:off x="1905000" y="958850"/>
            <a:ext cx="1630045" cy="22860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0" name="Text Box 9"/>
          <p:cNvSpPr txBox="1"/>
          <p:nvPr/>
        </p:nvSpPr>
        <p:spPr>
          <a:xfrm>
            <a:off x="380365" y="1515110"/>
            <a:ext cx="5410835" cy="5077460"/>
          </a:xfrm>
          <a:prstGeom prst="rect">
            <a:avLst/>
          </a:prstGeom>
          <a:noFill/>
        </p:spPr>
        <p:txBody>
          <a:bodyPr wrap="square" rtlCol="0">
            <a:spAutoFit/>
          </a:bodyPr>
          <a:p>
            <a:r>
              <a:rPr lang="en-US" altLang="en-US" b="1">
                <a:solidFill>
                  <a:schemeClr val="bg1"/>
                </a:solidFill>
              </a:rPr>
              <a:t>EBOLA VIRUS DISEASE (EVD) IS A SEVERE, OFTEN FATAL ILLNESS CAUSED BY THE EBOLAVIRUS, A FILOVIRUS. IT IS TRANSMITTED TO HUMANS FROM INFECTED ANIMALS (LIKE FRUIT BATS OR MONKEYS) AND SPREADS BETWEEN HUMANS THROUGH DIRECT CONTACT WITH BLOOD, BODY FLUIDS, OR CONTAMINATED OBJECTS. SYMPTOMS INCLUDE SUDDEN FEVER, SEVERE HEADACHE, MUSCLE PAIN, WEAKNESS, VOMITING, DIARRHEA, BLEEDING, AND ORGAN FAILURE. THE VIRUS WAS FIRST IDENTIFIED IN 1976 IN CONGO AND SUDAN, AND MAJOR OUTBREAKS HAVE OCCURRED SINCE, INCLUDING THE 2014–2016 WEST AFRICA EPIDEMIC. PREVENTION INVOLVES ISOLATION, PROTECTIVE EQUIPMENT, SAFE BURIAL PRACTICES, AND VACCINATION.</a:t>
            </a:r>
            <a:endParaRPr lang="en-US" altLang="en-US"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up)">
                                      <p:cBhvr>
                                        <p:cTn id="8" dur="500"/>
                                        <p:tgtEl>
                                          <p:spTgt spid="3"/>
                                        </p:tgtEl>
                                      </p:cBhvr>
                                    </p:animEffect>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ox(in)">
                                      <p:cBhvr>
                                        <p:cTn id="13" dur="20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p:tgtEl>
                                          <p:spTgt spid="10"/>
                                        </p:tgtEl>
                                        <p:attrNameLst>
                                          <p:attrName>ppt_y</p:attrName>
                                        </p:attrNameLst>
                                      </p:cBhvr>
                                      <p:tavLst>
                                        <p:tav tm="0">
                                          <p:val>
                                            <p:strVal val="#ppt_y+#ppt_h*1.125000"/>
                                          </p:val>
                                        </p:tav>
                                        <p:tav tm="100000">
                                          <p:val>
                                            <p:strVal val="#ppt_y"/>
                                          </p:val>
                                        </p:tav>
                                      </p:tavLst>
                                    </p:anim>
                                    <p:animEffect transition="in" filter="wipe(up)">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9" grpId="0" animBg="1"/>
      <p:bldP spid="9" grpId="1" animBg="1"/>
      <p:bldP spid="10" grpId="0"/>
      <p:bldP spid="10"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s 8"/>
          <p:cNvSpPr/>
          <p:nvPr/>
        </p:nvSpPr>
        <p:spPr>
          <a:xfrm>
            <a:off x="0" y="0"/>
            <a:ext cx="12192000" cy="6858000"/>
          </a:xfrm>
          <a:prstGeom prst="rect">
            <a:avLst/>
          </a:prstGeom>
          <a:solidFill>
            <a:srgbClr val="002060"/>
          </a:solidFill>
          <a:ln>
            <a:solidFill>
              <a:srgbClr val="00206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7" name="object 7"/>
          <p:cNvSpPr txBox="1">
            <a:spLocks noGrp="1"/>
          </p:cNvSpPr>
          <p:nvPr>
            <p:ph type="title"/>
          </p:nvPr>
        </p:nvSpPr>
        <p:spPr>
          <a:xfrm>
            <a:off x="1828800" y="304800"/>
            <a:ext cx="1659255" cy="577850"/>
          </a:xfrm>
          <a:prstGeom prst="rect">
            <a:avLst/>
          </a:prstGeom>
        </p:spPr>
        <p:txBody>
          <a:bodyPr vert="horz" wrap="square" lIns="0" tIns="16510" rIns="0" bIns="0" rtlCol="0">
            <a:spAutoFit/>
          </a:bodyPr>
          <a:lstStyle/>
          <a:p>
            <a:pPr marL="12700">
              <a:lnSpc>
                <a:spcPct val="100000"/>
              </a:lnSpc>
              <a:spcBef>
                <a:spcPts val="130"/>
              </a:spcBef>
            </a:pPr>
            <a:r>
              <a:rPr sz="3650" spc="-175" dirty="0">
                <a:solidFill>
                  <a:schemeClr val="bg1"/>
                </a:solidFill>
              </a:rPr>
              <a:t>Dengue</a:t>
            </a:r>
            <a:r>
              <a:rPr sz="3650" spc="-645" dirty="0">
                <a:solidFill>
                  <a:schemeClr val="bg1"/>
                </a:solidFill>
              </a:rPr>
              <a:t> </a:t>
            </a:r>
            <a:endParaRPr sz="3650" spc="-645" dirty="0">
              <a:solidFill>
                <a:schemeClr val="bg1"/>
              </a:solidFill>
            </a:endParaRPr>
          </a:p>
        </p:txBody>
      </p:sp>
      <p:sp>
        <p:nvSpPr>
          <p:cNvPr id="10" name="Rounded Rectangle 9"/>
          <p:cNvSpPr/>
          <p:nvPr/>
        </p:nvSpPr>
        <p:spPr>
          <a:xfrm>
            <a:off x="1676400" y="914400"/>
            <a:ext cx="1950085" cy="19050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pic>
        <p:nvPicPr>
          <p:cNvPr id="12" name="Picture 11" descr="about"/>
          <p:cNvPicPr>
            <a:picLocks noChangeAspect="1"/>
          </p:cNvPicPr>
          <p:nvPr/>
        </p:nvPicPr>
        <p:blipFill>
          <a:blip r:embed="rId1"/>
          <a:stretch>
            <a:fillRect/>
          </a:stretch>
        </p:blipFill>
        <p:spPr>
          <a:xfrm>
            <a:off x="6096000" y="1828800"/>
            <a:ext cx="5915025" cy="2877820"/>
          </a:xfrm>
          <a:prstGeom prst="rect">
            <a:avLst/>
          </a:prstGeom>
        </p:spPr>
      </p:pic>
      <p:sp>
        <p:nvSpPr>
          <p:cNvPr id="14" name="Text Box 13"/>
          <p:cNvSpPr txBox="1"/>
          <p:nvPr/>
        </p:nvSpPr>
        <p:spPr>
          <a:xfrm>
            <a:off x="522605" y="1351280"/>
            <a:ext cx="5192395" cy="5354320"/>
          </a:xfrm>
          <a:prstGeom prst="rect">
            <a:avLst/>
          </a:prstGeom>
          <a:noFill/>
        </p:spPr>
        <p:txBody>
          <a:bodyPr wrap="square" rtlCol="0">
            <a:spAutoFit/>
          </a:bodyPr>
          <a:p>
            <a:r>
              <a:rPr lang="en-US" altLang="en-US" b="1">
                <a:solidFill>
                  <a:schemeClr val="bg1"/>
                </a:solidFill>
              </a:rPr>
              <a:t>DENGUE FEVER (DENGUE VIRUS) IS A MOSQUITO-BORNE DISEASE CAUSED BY A FLAVIVIRUS WITH FOUR DISTINCT SEROTYPES (DENV-1 TO DENV-4). IT IS TRANSMITTED TO HUMANS MAINLY BY AEDES AEGYPTI AND AEDES ALBOPICTUS MOSQUITOES. INFECTION CAN CAUSE HIGH FEVER, SEVERE HEADACHE, JOINT AND MUSCLE PAIN, RASH, NAUSEA, AND IN SEVERE CASES, HEMORRHAGIC FEVER OR SHOCK. THE VIRUS WAS FIRST IDENTIFIED IN 1943–1945, AND OUTBREAKS HAVE SINCE OCCURRED WORLDWIDE, ESPECIALLY IN TROPICAL AND SUBTROPICAL REGIONS. PREVENTION RELIES ON MOSQUITO CONTROL, ELIMINATION OF BREEDING SITES, AND PERSONAL PROTECTION, WITH VACCINES AVAILABLE IN SOME COUNTRIES.</a:t>
            </a:r>
            <a:endParaRPr lang="en-US" altLang="en-US"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ox(in)">
                                      <p:cBhvr>
                                        <p:cTn id="13" dur="20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nodeType="clickEffect">
                                  <p:stCondLst>
                                    <p:cond delay="0"/>
                                  </p:stCondLst>
                                  <p:childTnLst>
                                    <p:set>
                                      <p:cBhvr>
                                        <p:cTn id="17" dur="1" fill="hold">
                                          <p:stCondLst>
                                            <p:cond delay="0"/>
                                          </p:stCondLst>
                                        </p:cTn>
                                        <p:tgtEl>
                                          <p:spTgt spid="14">
                                            <p:txEl>
                                              <p:pRg st="0" end="0"/>
                                            </p:txEl>
                                          </p:spTgt>
                                        </p:tgtEl>
                                        <p:attrNameLst>
                                          <p:attrName>style.visibility</p:attrName>
                                        </p:attrNameLst>
                                      </p:cBhvr>
                                      <p:to>
                                        <p:strVal val="visible"/>
                                      </p:to>
                                    </p:set>
                                    <p:anim calcmode="lin" valueType="num">
                                      <p:cBhvr additive="base">
                                        <p:cTn id="18" dur="500"/>
                                        <p:tgtEl>
                                          <p:spTgt spid="14">
                                            <p:txEl>
                                              <p:pRg st="0" end="0"/>
                                            </p:txEl>
                                          </p:spTgt>
                                        </p:tgtEl>
                                        <p:attrNameLst>
                                          <p:attrName>ppt_y</p:attrName>
                                        </p:attrNameLst>
                                      </p:cBhvr>
                                      <p:tavLst>
                                        <p:tav tm="0">
                                          <p:val>
                                            <p:strVal val="#ppt_y+#ppt_h*1.125000"/>
                                          </p:val>
                                        </p:tav>
                                        <p:tav tm="100000">
                                          <p:val>
                                            <p:strVal val="#ppt_y"/>
                                          </p:val>
                                        </p:tav>
                                      </p:tavLst>
                                    </p:anim>
                                    <p:animEffect transition="in" filter="wipe(up)">
                                      <p:cBhvr>
                                        <p:cTn id="19"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0" grpId="0" animBg="1"/>
      <p:bldP spid="10"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title"/>
          </p:nvPr>
        </p:nvSpPr>
        <p:spPr>
          <a:xfrm>
            <a:off x="2133600" y="152400"/>
            <a:ext cx="1201420" cy="990600"/>
          </a:xfrm>
          <a:prstGeom prst="rect">
            <a:avLst/>
          </a:prstGeom>
        </p:spPr>
        <p:txBody>
          <a:bodyPr vert="horz" wrap="square" lIns="0" tIns="429577" rIns="0" bIns="0" rtlCol="0">
            <a:spAutoFit/>
          </a:bodyPr>
          <a:lstStyle/>
          <a:p>
            <a:pPr marL="38735">
              <a:lnSpc>
                <a:spcPct val="100000"/>
              </a:lnSpc>
              <a:spcBef>
                <a:spcPts val="130"/>
              </a:spcBef>
            </a:pPr>
            <a:r>
              <a:rPr sz="3650" spc="-204" dirty="0">
                <a:solidFill>
                  <a:schemeClr val="bg1"/>
                </a:solidFill>
              </a:rPr>
              <a:t>Z</a:t>
            </a:r>
            <a:r>
              <a:rPr sz="3650" spc="-254" dirty="0">
                <a:solidFill>
                  <a:schemeClr val="bg1"/>
                </a:solidFill>
              </a:rPr>
              <a:t>i</a:t>
            </a:r>
            <a:r>
              <a:rPr sz="3650" spc="-229" dirty="0">
                <a:solidFill>
                  <a:schemeClr val="bg1"/>
                </a:solidFill>
              </a:rPr>
              <a:t>k</a:t>
            </a:r>
            <a:r>
              <a:rPr sz="3650" spc="340" dirty="0">
                <a:solidFill>
                  <a:schemeClr val="bg1"/>
                </a:solidFill>
              </a:rPr>
              <a:t>a</a:t>
            </a:r>
            <a:endParaRPr sz="3650" spc="340" dirty="0">
              <a:solidFill>
                <a:schemeClr val="bg1"/>
              </a:solidFill>
            </a:endParaRPr>
          </a:p>
        </p:txBody>
      </p:sp>
      <p:pic>
        <p:nvPicPr>
          <p:cNvPr id="8" name="object 8"/>
          <p:cNvPicPr/>
          <p:nvPr/>
        </p:nvPicPr>
        <p:blipFill>
          <a:blip r:embed="rId1" cstate="print"/>
          <a:stretch>
            <a:fillRect/>
          </a:stretch>
        </p:blipFill>
        <p:spPr>
          <a:xfrm>
            <a:off x="8343900" y="4105274"/>
            <a:ext cx="3848100" cy="2752724"/>
          </a:xfrm>
          <a:prstGeom prst="rect">
            <a:avLst/>
          </a:prstGeom>
        </p:spPr>
      </p:pic>
      <p:sp>
        <p:nvSpPr>
          <p:cNvPr id="10" name="Rounded Rectangle 9"/>
          <p:cNvSpPr/>
          <p:nvPr/>
        </p:nvSpPr>
        <p:spPr>
          <a:xfrm>
            <a:off x="1752600" y="1143000"/>
            <a:ext cx="1752600" cy="19812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pic>
        <p:nvPicPr>
          <p:cNvPr id="11" name="Picture 10" descr="zika virus"/>
          <p:cNvPicPr>
            <a:picLocks noChangeAspect="1"/>
          </p:cNvPicPr>
          <p:nvPr/>
        </p:nvPicPr>
        <p:blipFill>
          <a:blip r:embed="rId2"/>
          <a:stretch>
            <a:fillRect/>
          </a:stretch>
        </p:blipFill>
        <p:spPr>
          <a:xfrm>
            <a:off x="7132320" y="1583055"/>
            <a:ext cx="4909185" cy="3606165"/>
          </a:xfrm>
          <a:prstGeom prst="rect">
            <a:avLst/>
          </a:prstGeom>
        </p:spPr>
      </p:pic>
      <p:sp>
        <p:nvSpPr>
          <p:cNvPr id="12" name="Text Box 11"/>
          <p:cNvSpPr txBox="1"/>
          <p:nvPr/>
        </p:nvSpPr>
        <p:spPr>
          <a:xfrm>
            <a:off x="323215" y="1651000"/>
            <a:ext cx="6153785" cy="4523105"/>
          </a:xfrm>
          <a:prstGeom prst="rect">
            <a:avLst/>
          </a:prstGeom>
          <a:noFill/>
        </p:spPr>
        <p:txBody>
          <a:bodyPr wrap="square" rtlCol="0">
            <a:spAutoFit/>
          </a:bodyPr>
          <a:p>
            <a:r>
              <a:rPr lang="en-US" altLang="en-US" b="1">
                <a:solidFill>
                  <a:schemeClr val="bg1"/>
                </a:solidFill>
              </a:rPr>
              <a:t>ZIKA VIRUS DISEASE (ZIKA VIRUS) IS A MOSQUITO-BORNE INFECTION CAUSED BY A FLAVIVIRUS, PRIMARILY TRANSMITTED BY AEDES AEGYPTI AND AEDES ALBOPICTUS MOSQUITOES. IT CAN ALSO SPREAD THROUGH SEXUAL CONTACT, BLOOD TRANSFUSION, AND FROM MOTHER TO FETUS. INFECTION IS OFTEN MILD, CAUSING FEVER, RASH, JOINT PAIN, HEADACHE, AND CONJUNCTIVITIS, BUT DURING PREGNANCY, IT CAN LEAD TO CONGENITAL BIRTH DEFECTS, INCLUDING MICROCEPHALY. THE VIRUS WAS FIRST IDENTIFIED IN 1947 IN THE ZIKA FOREST OF UGANDA, AND OUTBREAKS HAVE OCCURRED IN AFRICA, ASIA, THE PACIFIC, AND THE AMERICAS. PREVENTION INCLUDES MOSQUITO CONTROL, PERSONAL PROTECTION, AND SAFE SEX PRACTICES.</a:t>
            </a:r>
            <a:endParaRPr lang="en-US" altLang="en-US"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ox(in)">
                                      <p:cBhvr>
                                        <p:cTn id="13" dur="20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500"/>
                                        <p:tgtEl>
                                          <p:spTgt spid="12"/>
                                        </p:tgtEl>
                                        <p:attrNameLst>
                                          <p:attrName>ppt_y</p:attrName>
                                        </p:attrNameLst>
                                      </p:cBhvr>
                                      <p:tavLst>
                                        <p:tav tm="0">
                                          <p:val>
                                            <p:strVal val="#ppt_y+#ppt_h*1.125000"/>
                                          </p:val>
                                        </p:tav>
                                        <p:tav tm="100000">
                                          <p:val>
                                            <p:strVal val="#ppt_y"/>
                                          </p:val>
                                        </p:tav>
                                      </p:tavLst>
                                    </p:anim>
                                    <p:animEffect transition="in" filter="wipe(up)">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10" grpId="0" animBg="1"/>
      <p:bldP spid="10" grpId="1" animBg="1"/>
      <p:bldP spid="12" grpId="0"/>
      <p:bldP spid="12"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s 9"/>
          <p:cNvSpPr/>
          <p:nvPr/>
        </p:nvSpPr>
        <p:spPr>
          <a:xfrm>
            <a:off x="0" y="0"/>
            <a:ext cx="12192000" cy="6858000"/>
          </a:xfrm>
          <a:prstGeom prst="rect">
            <a:avLst/>
          </a:prstGeom>
          <a:solidFill>
            <a:srgbClr val="002060"/>
          </a:solidFill>
          <a:ln>
            <a:solidFill>
              <a:srgbClr val="00206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9" name="object 9"/>
          <p:cNvSpPr txBox="1">
            <a:spLocks noGrp="1"/>
          </p:cNvSpPr>
          <p:nvPr>
            <p:ph type="title"/>
          </p:nvPr>
        </p:nvSpPr>
        <p:spPr>
          <a:xfrm>
            <a:off x="1295400" y="407035"/>
            <a:ext cx="2410460" cy="567055"/>
          </a:xfrm>
          <a:prstGeom prst="rect">
            <a:avLst/>
          </a:prstGeom>
        </p:spPr>
        <p:txBody>
          <a:bodyPr vert="horz" wrap="square" lIns="0" tIns="13335" rIns="0" bIns="0" rtlCol="0">
            <a:spAutoFit/>
          </a:bodyPr>
          <a:lstStyle/>
          <a:p>
            <a:pPr marL="12700">
              <a:lnSpc>
                <a:spcPct val="100000"/>
              </a:lnSpc>
              <a:spcBef>
                <a:spcPts val="105"/>
              </a:spcBef>
            </a:pPr>
            <a:r>
              <a:rPr sz="3600" spc="-10" dirty="0">
                <a:solidFill>
                  <a:schemeClr val="bg1"/>
                </a:solidFill>
              </a:rPr>
              <a:t>COVID-</a:t>
            </a:r>
            <a:r>
              <a:rPr sz="3600" spc="-340" dirty="0">
                <a:solidFill>
                  <a:schemeClr val="bg1"/>
                </a:solidFill>
              </a:rPr>
              <a:t>1</a:t>
            </a:r>
            <a:r>
              <a:rPr sz="3600" spc="265" dirty="0">
                <a:solidFill>
                  <a:schemeClr val="bg1"/>
                </a:solidFill>
              </a:rPr>
              <a:t>9</a:t>
            </a:r>
            <a:endParaRPr sz="3600" spc="265" dirty="0">
              <a:solidFill>
                <a:schemeClr val="bg1"/>
              </a:solidFill>
            </a:endParaRPr>
          </a:p>
        </p:txBody>
      </p:sp>
      <p:sp>
        <p:nvSpPr>
          <p:cNvPr id="11" name="Rounded Rectangle 10"/>
          <p:cNvSpPr/>
          <p:nvPr/>
        </p:nvSpPr>
        <p:spPr>
          <a:xfrm>
            <a:off x="1214120" y="974090"/>
            <a:ext cx="2402205" cy="217805"/>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pic>
        <p:nvPicPr>
          <p:cNvPr id="13" name="Picture 12" descr="c"/>
          <p:cNvPicPr>
            <a:picLocks noChangeAspect="1"/>
          </p:cNvPicPr>
          <p:nvPr/>
        </p:nvPicPr>
        <p:blipFill>
          <a:blip r:embed="rId1"/>
          <a:stretch>
            <a:fillRect/>
          </a:stretch>
        </p:blipFill>
        <p:spPr>
          <a:xfrm>
            <a:off x="5943600" y="1905000"/>
            <a:ext cx="5968365" cy="3342640"/>
          </a:xfrm>
          <a:prstGeom prst="rect">
            <a:avLst/>
          </a:prstGeom>
        </p:spPr>
      </p:pic>
      <p:sp>
        <p:nvSpPr>
          <p:cNvPr id="14" name="Text Box 13"/>
          <p:cNvSpPr txBox="1"/>
          <p:nvPr/>
        </p:nvSpPr>
        <p:spPr>
          <a:xfrm>
            <a:off x="351790" y="1430020"/>
            <a:ext cx="5439410" cy="5077460"/>
          </a:xfrm>
          <a:prstGeom prst="rect">
            <a:avLst/>
          </a:prstGeom>
          <a:noFill/>
        </p:spPr>
        <p:txBody>
          <a:bodyPr wrap="square" rtlCol="0">
            <a:spAutoFit/>
          </a:bodyPr>
          <a:p>
            <a:r>
              <a:rPr lang="en-US" altLang="en-US" b="1">
                <a:solidFill>
                  <a:schemeClr val="bg1"/>
                </a:solidFill>
              </a:rPr>
              <a:t>COVID-19 (CORONAVIRUS DISEASE 2019) IS A HIGHLY CONTAGIOUS RESPIRATORY DISEASE CAUSED BY SARS-COV-2, A NOVEL RNA CORONAVIRUS FIRST IDENTIFIED IN DECEMBER 2019 IN WUHAN, CHINA. IT SPREADS MAINLY THROUGH RESPIRATORY DROPLETS, AEROSOLS, AND CONTAMINATED SURFACES, AND CAN CAUSE FEVER, COUGH, SHORTNESS OF BREATH, FATIGUE, LOSS OF TASTE OR SMELL, AND IN SEVERE CASES, PNEUMONIA, ORGAN FAILURE, OR DEATH. COVID-19 LED TO A GLOBAL PANDEMIC DECLARED BY THE WHO IN MARCH 2020, AFFECTING MILLIONS WORLDWIDE. PREVENTION INCLUDES MASK WEARING, SOCIAL DISTANCING, VACCINATION, HAND HYGIENE, AND AWARENESS OF PUBLIC HEALTH GUIDELINES.</a:t>
            </a:r>
            <a:endParaRPr lang="en-US" altLang="en-US"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p:tgtEl>
                                          <p:spTgt spid="9"/>
                                        </p:tgtEl>
                                        <p:attrNameLst>
                                          <p:attrName>ppt_y</p:attrName>
                                        </p:attrNameLst>
                                      </p:cBhvr>
                                      <p:tavLst>
                                        <p:tav tm="0">
                                          <p:val>
                                            <p:strVal val="#ppt_y+#ppt_h*1.125000"/>
                                          </p:val>
                                        </p:tav>
                                        <p:tav tm="100000">
                                          <p:val>
                                            <p:strVal val="#ppt_y"/>
                                          </p:val>
                                        </p:tav>
                                      </p:tavLst>
                                    </p:anim>
                                    <p:animEffect transition="in" filter="wipe(up)">
                                      <p:cBhvr>
                                        <p:cTn id="8" dur="500"/>
                                        <p:tgtEl>
                                          <p:spTgt spid="9"/>
                                        </p:tgtEl>
                                      </p:cBhvr>
                                    </p:animEffect>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ox(in)">
                                      <p:cBhvr>
                                        <p:cTn id="13" dur="2000"/>
                                        <p:tgtEl>
                                          <p:spTgt spid="11"/>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500"/>
                                        <p:tgtEl>
                                          <p:spTgt spid="14"/>
                                        </p:tgtEl>
                                        <p:attrNameLst>
                                          <p:attrName>ppt_y</p:attrName>
                                        </p:attrNameLst>
                                      </p:cBhvr>
                                      <p:tavLst>
                                        <p:tav tm="0">
                                          <p:val>
                                            <p:strVal val="#ppt_y+#ppt_h*1.125000"/>
                                          </p:val>
                                        </p:tav>
                                        <p:tav tm="100000">
                                          <p:val>
                                            <p:strVal val="#ppt_y"/>
                                          </p:val>
                                        </p:tav>
                                      </p:tavLst>
                                    </p:anim>
                                    <p:animEffect transition="in" filter="wipe(up)">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11" grpId="0" animBg="1"/>
      <p:bldP spid="11" grpId="1" animBg="1"/>
      <p:bldP spid="14" grpId="0"/>
      <p:bldP spid="14"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Gemini_Generated_Image_mt7qd1mt7qd1mt7q"/>
          <p:cNvPicPr>
            <a:picLocks noChangeAspect="1"/>
          </p:cNvPicPr>
          <p:nvPr/>
        </p:nvPicPr>
        <p:blipFill>
          <a:blip r:embed="rId1"/>
          <a:stretch>
            <a:fillRect/>
          </a:stretch>
        </p:blipFill>
        <p:spPr>
          <a:xfrm>
            <a:off x="-20955" y="0"/>
            <a:ext cx="12212955" cy="6849110"/>
          </a:xfrm>
          <a:prstGeom prst="rect">
            <a:avLst/>
          </a:prstGeom>
        </p:spPr>
      </p:pic>
      <p:sp>
        <p:nvSpPr>
          <p:cNvPr id="15" name="Text Box 14"/>
          <p:cNvSpPr txBox="1"/>
          <p:nvPr/>
        </p:nvSpPr>
        <p:spPr>
          <a:xfrm>
            <a:off x="1066800" y="457200"/>
            <a:ext cx="9765665" cy="583565"/>
          </a:xfrm>
          <a:prstGeom prst="rect">
            <a:avLst/>
          </a:prstGeom>
          <a:noFill/>
        </p:spPr>
        <p:txBody>
          <a:bodyPr wrap="square" rtlCol="0">
            <a:spAutoFit/>
          </a:bodyPr>
          <a:p>
            <a:r>
              <a:rPr lang="en-US" altLang="en-US" sz="3200" b="1">
                <a:solidFill>
                  <a:schemeClr val="bg1"/>
                </a:solidFill>
              </a:rPr>
              <a:t>CHRONOLOGICAL VIRUS TIMELINE: 1796-2026</a:t>
            </a:r>
            <a:endParaRPr lang="en-US" altLang="en-US" sz="3200" b="1">
              <a:solidFill>
                <a:schemeClr val="bg1"/>
              </a:solidFill>
            </a:endParaRPr>
          </a:p>
        </p:txBody>
      </p:sp>
      <p:sp>
        <p:nvSpPr>
          <p:cNvPr id="17" name="Rounded Rectangle 16"/>
          <p:cNvSpPr/>
          <p:nvPr/>
        </p:nvSpPr>
        <p:spPr>
          <a:xfrm>
            <a:off x="1066800" y="1066800"/>
            <a:ext cx="9448800" cy="15240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20" name="Text Box 19"/>
          <p:cNvSpPr txBox="1"/>
          <p:nvPr/>
        </p:nvSpPr>
        <p:spPr>
          <a:xfrm>
            <a:off x="142875" y="3989070"/>
            <a:ext cx="4352925" cy="2861310"/>
          </a:xfrm>
          <a:prstGeom prst="rect">
            <a:avLst/>
          </a:prstGeom>
          <a:noFill/>
        </p:spPr>
        <p:txBody>
          <a:bodyPr wrap="square" rtlCol="0">
            <a:spAutoFit/>
          </a:bodyPr>
          <a:p>
            <a:r>
              <a:rPr lang="en-US" altLang="en-US" sz="1200" b="1">
                <a:solidFill>
                  <a:schemeClr val="bg1"/>
                </a:solidFill>
              </a:rPr>
              <a:t>THE TIMELINE OF HUMAN VIRUSES FROM 1796 TO 2026 SHOWS HOW DISCOVERIES, VACCINES, AND OUTBREAKS HAVE SHAPED MEDICAL HISTORY. IT STARTS WITH SMALLPOX VACCINE IN 1796, FOLLOWED BY RABIES VACCINE IN 1885 AND YELLOW FEVER VACCINE IN 1937. THE 20TH CENTURY SAW INFLUENZA PANDEMICS AND POLIO VACCINES, WHILE LATER YEARS INCLUDED THE IDENTIFICATION OF HIV/AIDS, EBOLA, ZIKA, AND COVID-19. GLOBAL EFFORTS IN VACCINATION, SURVEILLANCE, AND PREVENTION HAVE REDUCED MANY VIRAL DISEASES AND IMPROVED PUBLIC HEALTH WORLDWIDE. THIS TIMELINE HIGHLIGHTS THE PROGRESS OF VIROLOGY AND THE IMPORTANCE OF VACCINES IN PROTECTING HUMANITY.</a:t>
            </a:r>
            <a:endParaRPr lang="en-US" altLang="en-US" sz="1200"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p:tgtEl>
                                          <p:spTgt spid="15"/>
                                        </p:tgtEl>
                                        <p:attrNameLst>
                                          <p:attrName>ppt_y</p:attrName>
                                        </p:attrNameLst>
                                      </p:cBhvr>
                                      <p:tavLst>
                                        <p:tav tm="0">
                                          <p:val>
                                            <p:strVal val="#ppt_y+#ppt_h*1.125000"/>
                                          </p:val>
                                        </p:tav>
                                        <p:tav tm="100000">
                                          <p:val>
                                            <p:strVal val="#ppt_y"/>
                                          </p:val>
                                        </p:tav>
                                      </p:tavLst>
                                    </p:anim>
                                    <p:animEffect transition="in" filter="wipe(up)">
                                      <p:cBhvr>
                                        <p:cTn id="8" dur="500"/>
                                        <p:tgtEl>
                                          <p:spTgt spid="15"/>
                                        </p:tgtEl>
                                      </p:cBhvr>
                                    </p:animEffect>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box(in)">
                                      <p:cBhvr>
                                        <p:cTn id="13" dur="20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grpId="0" nodeType="click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additive="base">
                                        <p:cTn id="18" dur="500"/>
                                        <p:tgtEl>
                                          <p:spTgt spid="20"/>
                                        </p:tgtEl>
                                        <p:attrNameLst>
                                          <p:attrName>ppt_y</p:attrName>
                                        </p:attrNameLst>
                                      </p:cBhvr>
                                      <p:tavLst>
                                        <p:tav tm="0">
                                          <p:val>
                                            <p:strVal val="#ppt_y+#ppt_h*1.125000"/>
                                          </p:val>
                                        </p:tav>
                                        <p:tav tm="100000">
                                          <p:val>
                                            <p:strVal val="#ppt_y"/>
                                          </p:val>
                                        </p:tav>
                                      </p:tavLst>
                                    </p:anim>
                                    <p:animEffect transition="in" filter="wipe(up)">
                                      <p:cBhvr>
                                        <p:cTn id="1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5" grpId="1"/>
      <p:bldP spid="17" grpId="0" animBg="1"/>
      <p:bldP spid="17" grpId="1" animBg="1"/>
      <p:bldP spid="20" grpId="0"/>
      <p:bldP spid="20"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map"/>
          <p:cNvPicPr>
            <a:picLocks noChangeAspect="1"/>
          </p:cNvPicPr>
          <p:nvPr/>
        </p:nvPicPr>
        <p:blipFill>
          <a:blip r:embed="rId1"/>
          <a:srcRect r="125" b="7391"/>
          <a:stretch>
            <a:fillRect/>
          </a:stretch>
        </p:blipFill>
        <p:spPr>
          <a:xfrm>
            <a:off x="-32385" y="-1905"/>
            <a:ext cx="12224385" cy="6859905"/>
          </a:xfrm>
          <a:prstGeom prst="rect">
            <a:avLst/>
          </a:prstGeom>
        </p:spPr>
      </p:pic>
      <p:sp>
        <p:nvSpPr>
          <p:cNvPr id="8" name="object 8"/>
          <p:cNvSpPr txBox="1">
            <a:spLocks noGrp="1"/>
          </p:cNvSpPr>
          <p:nvPr>
            <p:ph type="title"/>
          </p:nvPr>
        </p:nvSpPr>
        <p:spPr>
          <a:prstGeom prst="rect">
            <a:avLst/>
          </a:prstGeom>
        </p:spPr>
        <p:txBody>
          <a:bodyPr vert="horz" wrap="square" lIns="0" tIns="184848" rIns="0" bIns="0" rtlCol="0">
            <a:spAutoFit/>
          </a:bodyPr>
          <a:lstStyle/>
          <a:p>
            <a:pPr marL="3175000">
              <a:lnSpc>
                <a:spcPct val="100000"/>
              </a:lnSpc>
              <a:spcBef>
                <a:spcPts val="105"/>
              </a:spcBef>
            </a:pPr>
            <a:r>
              <a:rPr sz="3600" spc="-135" dirty="0"/>
              <a:t>Global</a:t>
            </a:r>
            <a:r>
              <a:rPr sz="3600" spc="-425" dirty="0"/>
              <a:t> </a:t>
            </a:r>
            <a:r>
              <a:rPr sz="3600" spc="-155" dirty="0"/>
              <a:t>Distribution</a:t>
            </a:r>
            <a:r>
              <a:rPr sz="3600" spc="-450" dirty="0"/>
              <a:t> </a:t>
            </a:r>
            <a:r>
              <a:rPr sz="3600" spc="-25" dirty="0"/>
              <a:t>Map</a:t>
            </a:r>
            <a:endParaRPr sz="3600"/>
          </a:p>
        </p:txBody>
      </p:sp>
      <p:sp>
        <p:nvSpPr>
          <p:cNvPr id="14" name="Rounded Rectangle 13"/>
          <p:cNvSpPr/>
          <p:nvPr/>
        </p:nvSpPr>
        <p:spPr>
          <a:xfrm>
            <a:off x="3048000" y="990600"/>
            <a:ext cx="6400800" cy="15240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ppt_y</p:attrName>
                                        </p:attrNameLst>
                                      </p:cBhvr>
                                      <p:tavLst>
                                        <p:tav tm="0">
                                          <p:val>
                                            <p:strVal val="#ppt_y+#ppt_h*1.125000"/>
                                          </p:val>
                                        </p:tav>
                                        <p:tav tm="100000">
                                          <p:val>
                                            <p:strVal val="#ppt_y"/>
                                          </p:val>
                                        </p:tav>
                                      </p:tavLst>
                                    </p:anim>
                                    <p:animEffect transition="in" filter="wipe(up)">
                                      <p:cBhvr>
                                        <p:cTn id="8" dur="500"/>
                                        <p:tgtEl>
                                          <p:spTgt spid="8"/>
                                        </p:tgtEl>
                                      </p:cBhvr>
                                    </p:animEffect>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box(in)">
                                      <p:cBhvr>
                                        <p:cTn id="13"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14" grpId="0" animBg="1"/>
      <p:bldP spid="14"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609600" y="609600"/>
            <a:ext cx="409575" cy="47625"/>
          </a:xfrm>
          <a:custGeom>
            <a:avLst/>
            <a:gdLst/>
            <a:ahLst/>
            <a:cxnLst/>
            <a:rect l="l" t="t" r="r" b="b"/>
            <a:pathLst>
              <a:path w="409575" h="47625">
                <a:moveTo>
                  <a:pt x="388924" y="0"/>
                </a:moveTo>
                <a:lnTo>
                  <a:pt x="20650" y="0"/>
                </a:lnTo>
                <a:lnTo>
                  <a:pt x="0" y="20700"/>
                </a:lnTo>
                <a:lnTo>
                  <a:pt x="0" y="26924"/>
                </a:lnTo>
                <a:lnTo>
                  <a:pt x="17614" y="46989"/>
                </a:lnTo>
                <a:lnTo>
                  <a:pt x="20650" y="47625"/>
                </a:lnTo>
                <a:lnTo>
                  <a:pt x="388924" y="47625"/>
                </a:lnTo>
                <a:lnTo>
                  <a:pt x="391960" y="46989"/>
                </a:lnTo>
                <a:lnTo>
                  <a:pt x="409575" y="26924"/>
                </a:lnTo>
                <a:lnTo>
                  <a:pt x="409575" y="20700"/>
                </a:lnTo>
                <a:lnTo>
                  <a:pt x="388924" y="0"/>
                </a:lnTo>
                <a:close/>
              </a:path>
            </a:pathLst>
          </a:custGeom>
          <a:solidFill>
            <a:srgbClr val="12B8A6"/>
          </a:solidFill>
        </p:spPr>
        <p:txBody>
          <a:bodyPr wrap="square" lIns="0" tIns="0" rIns="0" bIns="0" rtlCol="0"/>
          <a:lstStyle/>
          <a:p/>
        </p:txBody>
      </p:sp>
      <p:grpSp>
        <p:nvGrpSpPr>
          <p:cNvPr id="4" name="object 4"/>
          <p:cNvGrpSpPr/>
          <p:nvPr/>
        </p:nvGrpSpPr>
        <p:grpSpPr>
          <a:xfrm>
            <a:off x="438150" y="1362075"/>
            <a:ext cx="11315700" cy="5153025"/>
            <a:chOff x="438150" y="1362075"/>
            <a:chExt cx="11315700" cy="5153025"/>
          </a:xfrm>
        </p:grpSpPr>
        <p:sp>
          <p:nvSpPr>
            <p:cNvPr id="5" name="object 5"/>
            <p:cNvSpPr/>
            <p:nvPr/>
          </p:nvSpPr>
          <p:spPr>
            <a:xfrm>
              <a:off x="438150" y="1362075"/>
              <a:ext cx="11315700" cy="5153025"/>
            </a:xfrm>
            <a:custGeom>
              <a:avLst/>
              <a:gdLst/>
              <a:ahLst/>
              <a:cxnLst/>
              <a:rect l="l" t="t" r="r" b="b"/>
              <a:pathLst>
                <a:path w="11315700" h="5153025">
                  <a:moveTo>
                    <a:pt x="11132058" y="0"/>
                  </a:moveTo>
                  <a:lnTo>
                    <a:pt x="0" y="0"/>
                  </a:lnTo>
                  <a:lnTo>
                    <a:pt x="0" y="5152898"/>
                  </a:lnTo>
                  <a:lnTo>
                    <a:pt x="11315192" y="5152898"/>
                  </a:lnTo>
                  <a:lnTo>
                    <a:pt x="11315192" y="4875212"/>
                  </a:lnTo>
                  <a:lnTo>
                    <a:pt x="310756" y="4875212"/>
                  </a:lnTo>
                  <a:lnTo>
                    <a:pt x="261950" y="4865509"/>
                  </a:lnTo>
                  <a:lnTo>
                    <a:pt x="220548" y="4837849"/>
                  </a:lnTo>
                  <a:lnTo>
                    <a:pt x="192900" y="4796447"/>
                  </a:lnTo>
                  <a:lnTo>
                    <a:pt x="183184" y="4747615"/>
                  </a:lnTo>
                  <a:lnTo>
                    <a:pt x="183184" y="212978"/>
                  </a:lnTo>
                  <a:lnTo>
                    <a:pt x="192887" y="164084"/>
                  </a:lnTo>
                  <a:lnTo>
                    <a:pt x="220548" y="122682"/>
                  </a:lnTo>
                  <a:lnTo>
                    <a:pt x="261950" y="94996"/>
                  </a:lnTo>
                  <a:lnTo>
                    <a:pt x="310756" y="85344"/>
                  </a:lnTo>
                  <a:lnTo>
                    <a:pt x="11132058" y="85344"/>
                  </a:lnTo>
                  <a:lnTo>
                    <a:pt x="11132058" y="0"/>
                  </a:lnTo>
                  <a:close/>
                </a:path>
                <a:path w="11315700" h="5153025">
                  <a:moveTo>
                    <a:pt x="11315192" y="0"/>
                  </a:moveTo>
                  <a:lnTo>
                    <a:pt x="11132058" y="0"/>
                  </a:lnTo>
                  <a:lnTo>
                    <a:pt x="11132058" y="4747615"/>
                  </a:lnTo>
                  <a:lnTo>
                    <a:pt x="11122279" y="4796447"/>
                  </a:lnTo>
                  <a:lnTo>
                    <a:pt x="11094593" y="4837849"/>
                  </a:lnTo>
                  <a:lnTo>
                    <a:pt x="11053318" y="4865509"/>
                  </a:lnTo>
                  <a:lnTo>
                    <a:pt x="11004423" y="4875212"/>
                  </a:lnTo>
                  <a:lnTo>
                    <a:pt x="11315192" y="4875212"/>
                  </a:lnTo>
                  <a:lnTo>
                    <a:pt x="11315192" y="0"/>
                  </a:lnTo>
                  <a:close/>
                </a:path>
                <a:path w="11315700" h="5153025">
                  <a:moveTo>
                    <a:pt x="11132058" y="85344"/>
                  </a:moveTo>
                  <a:lnTo>
                    <a:pt x="11004423" y="85344"/>
                  </a:lnTo>
                  <a:lnTo>
                    <a:pt x="11053318" y="94996"/>
                  </a:lnTo>
                  <a:lnTo>
                    <a:pt x="11094593" y="122682"/>
                  </a:lnTo>
                  <a:lnTo>
                    <a:pt x="11122279" y="164084"/>
                  </a:lnTo>
                  <a:lnTo>
                    <a:pt x="11132058" y="212978"/>
                  </a:lnTo>
                  <a:lnTo>
                    <a:pt x="11132058" y="85344"/>
                  </a:lnTo>
                  <a:close/>
                </a:path>
              </a:pathLst>
            </a:custGeom>
            <a:solidFill>
              <a:srgbClr val="000000">
                <a:alpha val="10195"/>
              </a:srgbClr>
            </a:solidFill>
          </p:spPr>
          <p:txBody>
            <a:bodyPr wrap="square" lIns="0" tIns="0" rIns="0" bIns="0" rtlCol="0"/>
            <a:lstStyle/>
            <a:p/>
          </p:txBody>
        </p:sp>
        <p:sp>
          <p:nvSpPr>
            <p:cNvPr id="6" name="object 6"/>
            <p:cNvSpPr/>
            <p:nvPr/>
          </p:nvSpPr>
          <p:spPr>
            <a:xfrm>
              <a:off x="609600" y="1438275"/>
              <a:ext cx="10963275" cy="4800600"/>
            </a:xfrm>
            <a:custGeom>
              <a:avLst/>
              <a:gdLst/>
              <a:ahLst/>
              <a:cxnLst/>
              <a:rect l="l" t="t" r="r" b="b"/>
              <a:pathLst>
                <a:path w="10963275" h="4800600">
                  <a:moveTo>
                    <a:pt x="10830814" y="0"/>
                  </a:moveTo>
                  <a:lnTo>
                    <a:pt x="132397" y="0"/>
                  </a:lnTo>
                  <a:lnTo>
                    <a:pt x="119418" y="635"/>
                  </a:lnTo>
                  <a:lnTo>
                    <a:pt x="81737" y="10033"/>
                  </a:lnTo>
                  <a:lnTo>
                    <a:pt x="48399" y="30099"/>
                  </a:lnTo>
                  <a:lnTo>
                    <a:pt x="22313" y="58800"/>
                  </a:lnTo>
                  <a:lnTo>
                    <a:pt x="5702" y="93979"/>
                  </a:lnTo>
                  <a:lnTo>
                    <a:pt x="0" y="132461"/>
                  </a:lnTo>
                  <a:lnTo>
                    <a:pt x="0" y="4668202"/>
                  </a:lnTo>
                  <a:lnTo>
                    <a:pt x="7734" y="4712792"/>
                  </a:lnTo>
                  <a:lnTo>
                    <a:pt x="26060" y="4747069"/>
                  </a:lnTo>
                  <a:lnTo>
                    <a:pt x="53517" y="4774539"/>
                  </a:lnTo>
                  <a:lnTo>
                    <a:pt x="87795" y="4792853"/>
                  </a:lnTo>
                  <a:lnTo>
                    <a:pt x="125895" y="4800434"/>
                  </a:lnTo>
                  <a:lnTo>
                    <a:pt x="132397" y="4800600"/>
                  </a:lnTo>
                  <a:lnTo>
                    <a:pt x="10830814" y="4800600"/>
                  </a:lnTo>
                  <a:lnTo>
                    <a:pt x="10881487" y="4790503"/>
                  </a:lnTo>
                  <a:lnTo>
                    <a:pt x="10914888" y="4770539"/>
                  </a:lnTo>
                  <a:lnTo>
                    <a:pt x="10940923" y="4741760"/>
                  </a:lnTo>
                  <a:lnTo>
                    <a:pt x="10957560" y="4706632"/>
                  </a:lnTo>
                  <a:lnTo>
                    <a:pt x="10963275" y="4668202"/>
                  </a:lnTo>
                  <a:lnTo>
                    <a:pt x="10963275" y="132461"/>
                  </a:lnTo>
                  <a:lnTo>
                    <a:pt x="10953242" y="81661"/>
                  </a:lnTo>
                  <a:lnTo>
                    <a:pt x="10933176" y="48387"/>
                  </a:lnTo>
                  <a:lnTo>
                    <a:pt x="10904474" y="22351"/>
                  </a:lnTo>
                  <a:lnTo>
                    <a:pt x="10869295" y="5714"/>
                  </a:lnTo>
                  <a:lnTo>
                    <a:pt x="10830814" y="0"/>
                  </a:lnTo>
                  <a:close/>
                </a:path>
              </a:pathLst>
            </a:custGeom>
            <a:solidFill>
              <a:srgbClr val="FFFFFF"/>
            </a:solidFill>
          </p:spPr>
          <p:txBody>
            <a:bodyPr wrap="square" lIns="0" tIns="0" rIns="0" bIns="0" rtlCol="0"/>
            <a:lstStyle/>
            <a:p/>
          </p:txBody>
        </p:sp>
        <p:sp>
          <p:nvSpPr>
            <p:cNvPr id="7" name="object 7"/>
            <p:cNvSpPr/>
            <p:nvPr/>
          </p:nvSpPr>
          <p:spPr>
            <a:xfrm>
              <a:off x="614362" y="1443101"/>
              <a:ext cx="10963275" cy="4800600"/>
            </a:xfrm>
            <a:custGeom>
              <a:avLst/>
              <a:gdLst/>
              <a:ahLst/>
              <a:cxnLst/>
              <a:rect l="l" t="t" r="r" b="b"/>
              <a:pathLst>
                <a:path w="10963275" h="4800600">
                  <a:moveTo>
                    <a:pt x="0" y="4668139"/>
                  </a:moveTo>
                  <a:lnTo>
                    <a:pt x="0" y="132334"/>
                  </a:lnTo>
                  <a:lnTo>
                    <a:pt x="152" y="125857"/>
                  </a:lnTo>
                  <a:lnTo>
                    <a:pt x="7734" y="87757"/>
                  </a:lnTo>
                  <a:lnTo>
                    <a:pt x="26060" y="53466"/>
                  </a:lnTo>
                  <a:lnTo>
                    <a:pt x="53517" y="26035"/>
                  </a:lnTo>
                  <a:lnTo>
                    <a:pt x="87807" y="7620"/>
                  </a:lnTo>
                  <a:lnTo>
                    <a:pt x="125895" y="126"/>
                  </a:lnTo>
                  <a:lnTo>
                    <a:pt x="132397" y="0"/>
                  </a:lnTo>
                  <a:lnTo>
                    <a:pt x="10830877" y="0"/>
                  </a:lnTo>
                  <a:lnTo>
                    <a:pt x="10869358" y="5587"/>
                  </a:lnTo>
                  <a:lnTo>
                    <a:pt x="10904410" y="22225"/>
                  </a:lnTo>
                  <a:lnTo>
                    <a:pt x="10933239" y="48387"/>
                  </a:lnTo>
                  <a:lnTo>
                    <a:pt x="10953178" y="81661"/>
                  </a:lnTo>
                  <a:lnTo>
                    <a:pt x="10962576" y="119379"/>
                  </a:lnTo>
                  <a:lnTo>
                    <a:pt x="10963211" y="132334"/>
                  </a:lnTo>
                  <a:lnTo>
                    <a:pt x="10963211" y="4668139"/>
                  </a:lnTo>
                  <a:lnTo>
                    <a:pt x="10957623" y="4706569"/>
                  </a:lnTo>
                  <a:lnTo>
                    <a:pt x="10940986" y="4741697"/>
                  </a:lnTo>
                  <a:lnTo>
                    <a:pt x="10914824" y="4770475"/>
                  </a:lnTo>
                  <a:lnTo>
                    <a:pt x="10881550" y="4790440"/>
                  </a:lnTo>
                  <a:lnTo>
                    <a:pt x="10843831" y="4799901"/>
                  </a:lnTo>
                  <a:lnTo>
                    <a:pt x="10830877" y="4800536"/>
                  </a:lnTo>
                  <a:lnTo>
                    <a:pt x="132397" y="4800536"/>
                  </a:lnTo>
                  <a:lnTo>
                    <a:pt x="93967" y="4794821"/>
                  </a:lnTo>
                  <a:lnTo>
                    <a:pt x="58839" y="4778222"/>
                  </a:lnTo>
                  <a:lnTo>
                    <a:pt x="30048" y="4752124"/>
                  </a:lnTo>
                  <a:lnTo>
                    <a:pt x="10083" y="4718799"/>
                  </a:lnTo>
                  <a:lnTo>
                    <a:pt x="634" y="4681105"/>
                  </a:lnTo>
                  <a:lnTo>
                    <a:pt x="0" y="4668139"/>
                  </a:lnTo>
                  <a:close/>
                </a:path>
              </a:pathLst>
            </a:custGeom>
            <a:ln w="9523">
              <a:solidFill>
                <a:srgbClr val="B8E6FC"/>
              </a:solidFill>
            </a:ln>
          </p:spPr>
          <p:txBody>
            <a:bodyPr wrap="square" lIns="0" tIns="0" rIns="0" bIns="0" rtlCol="0"/>
            <a:lstStyle/>
            <a:p/>
          </p:txBody>
        </p:sp>
        <p:sp>
          <p:nvSpPr>
            <p:cNvPr id="8" name="object 8"/>
            <p:cNvSpPr/>
            <p:nvPr/>
          </p:nvSpPr>
          <p:spPr>
            <a:xfrm>
              <a:off x="619125" y="1447800"/>
              <a:ext cx="10801350" cy="647700"/>
            </a:xfrm>
            <a:custGeom>
              <a:avLst/>
              <a:gdLst/>
              <a:ahLst/>
              <a:cxnLst/>
              <a:rect l="l" t="t" r="r" b="b"/>
              <a:pathLst>
                <a:path w="10801350" h="647700">
                  <a:moveTo>
                    <a:pt x="10801350" y="0"/>
                  </a:moveTo>
                  <a:lnTo>
                    <a:pt x="127634" y="0"/>
                  </a:lnTo>
                  <a:lnTo>
                    <a:pt x="115062" y="635"/>
                  </a:lnTo>
                  <a:lnTo>
                    <a:pt x="67411" y="15112"/>
                  </a:lnTo>
                  <a:lnTo>
                    <a:pt x="28930" y="46736"/>
                  </a:lnTo>
                  <a:lnTo>
                    <a:pt x="5473" y="90677"/>
                  </a:lnTo>
                  <a:lnTo>
                    <a:pt x="0" y="127635"/>
                  </a:lnTo>
                  <a:lnTo>
                    <a:pt x="0" y="647700"/>
                  </a:lnTo>
                  <a:lnTo>
                    <a:pt x="10801350" y="647700"/>
                  </a:lnTo>
                  <a:lnTo>
                    <a:pt x="10801350" y="0"/>
                  </a:lnTo>
                  <a:close/>
                </a:path>
              </a:pathLst>
            </a:custGeom>
            <a:solidFill>
              <a:srgbClr val="0C496D"/>
            </a:solidFill>
          </p:spPr>
          <p:txBody>
            <a:bodyPr wrap="square" lIns="0" tIns="0" rIns="0" bIns="0" rtlCol="0"/>
            <a:lstStyle/>
            <a:p/>
          </p:txBody>
        </p:sp>
        <p:sp>
          <p:nvSpPr>
            <p:cNvPr id="9" name="object 9"/>
            <p:cNvSpPr/>
            <p:nvPr/>
          </p:nvSpPr>
          <p:spPr>
            <a:xfrm>
              <a:off x="619125" y="2085975"/>
              <a:ext cx="10801350" cy="9525"/>
            </a:xfrm>
            <a:custGeom>
              <a:avLst/>
              <a:gdLst/>
              <a:ahLst/>
              <a:cxnLst/>
              <a:rect l="l" t="t" r="r" b="b"/>
              <a:pathLst>
                <a:path w="10801350" h="9525">
                  <a:moveTo>
                    <a:pt x="10801350" y="0"/>
                  </a:moveTo>
                  <a:lnTo>
                    <a:pt x="0" y="0"/>
                  </a:lnTo>
                  <a:lnTo>
                    <a:pt x="0" y="9525"/>
                  </a:lnTo>
                  <a:lnTo>
                    <a:pt x="10801350" y="9525"/>
                  </a:lnTo>
                  <a:lnTo>
                    <a:pt x="10801350" y="0"/>
                  </a:lnTo>
                  <a:close/>
                </a:path>
              </a:pathLst>
            </a:custGeom>
            <a:solidFill>
              <a:srgbClr val="075785"/>
            </a:solidFill>
          </p:spPr>
          <p:txBody>
            <a:bodyPr wrap="square" lIns="0" tIns="0" rIns="0" bIns="0" rtlCol="0"/>
            <a:lstStyle/>
            <a:p/>
          </p:txBody>
        </p:sp>
        <p:sp>
          <p:nvSpPr>
            <p:cNvPr id="10" name="object 10"/>
            <p:cNvSpPr/>
            <p:nvPr/>
          </p:nvSpPr>
          <p:spPr>
            <a:xfrm>
              <a:off x="619125" y="2095500"/>
              <a:ext cx="10953750" cy="647700"/>
            </a:xfrm>
            <a:custGeom>
              <a:avLst/>
              <a:gdLst/>
              <a:ahLst/>
              <a:cxnLst/>
              <a:rect l="l" t="t" r="r" b="b"/>
              <a:pathLst>
                <a:path w="10953750" h="647700">
                  <a:moveTo>
                    <a:pt x="10953750" y="0"/>
                  </a:moveTo>
                  <a:lnTo>
                    <a:pt x="0" y="0"/>
                  </a:lnTo>
                  <a:lnTo>
                    <a:pt x="0" y="647700"/>
                  </a:lnTo>
                  <a:lnTo>
                    <a:pt x="10953750" y="647700"/>
                  </a:lnTo>
                  <a:lnTo>
                    <a:pt x="10953750" y="0"/>
                  </a:lnTo>
                  <a:close/>
                </a:path>
              </a:pathLst>
            </a:custGeom>
            <a:solidFill>
              <a:srgbClr val="FFFFFF"/>
            </a:solidFill>
          </p:spPr>
          <p:txBody>
            <a:bodyPr wrap="square" lIns="0" tIns="0" rIns="0" bIns="0" rtlCol="0"/>
            <a:lstStyle/>
            <a:p/>
          </p:txBody>
        </p:sp>
        <p:sp>
          <p:nvSpPr>
            <p:cNvPr id="11" name="object 11"/>
            <p:cNvSpPr/>
            <p:nvPr/>
          </p:nvSpPr>
          <p:spPr>
            <a:xfrm>
              <a:off x="619125" y="2733675"/>
              <a:ext cx="10953750" cy="9525"/>
            </a:xfrm>
            <a:custGeom>
              <a:avLst/>
              <a:gdLst/>
              <a:ahLst/>
              <a:cxnLst/>
              <a:rect l="l" t="t" r="r" b="b"/>
              <a:pathLst>
                <a:path w="10953750" h="9525">
                  <a:moveTo>
                    <a:pt x="10953750" y="0"/>
                  </a:moveTo>
                  <a:lnTo>
                    <a:pt x="0" y="0"/>
                  </a:lnTo>
                  <a:lnTo>
                    <a:pt x="0" y="9525"/>
                  </a:lnTo>
                  <a:lnTo>
                    <a:pt x="10953750" y="9525"/>
                  </a:lnTo>
                  <a:lnTo>
                    <a:pt x="10953750" y="0"/>
                  </a:lnTo>
                  <a:close/>
                </a:path>
              </a:pathLst>
            </a:custGeom>
            <a:solidFill>
              <a:srgbClr val="DFF0FD"/>
            </a:solidFill>
          </p:spPr>
          <p:txBody>
            <a:bodyPr wrap="square" lIns="0" tIns="0" rIns="0" bIns="0" rtlCol="0"/>
            <a:lstStyle/>
            <a:p/>
          </p:txBody>
        </p:sp>
        <p:sp>
          <p:nvSpPr>
            <p:cNvPr id="12" name="object 12"/>
            <p:cNvSpPr/>
            <p:nvPr/>
          </p:nvSpPr>
          <p:spPr>
            <a:xfrm>
              <a:off x="619125" y="2743200"/>
              <a:ext cx="10953750" cy="657225"/>
            </a:xfrm>
            <a:custGeom>
              <a:avLst/>
              <a:gdLst/>
              <a:ahLst/>
              <a:cxnLst/>
              <a:rect l="l" t="t" r="r" b="b"/>
              <a:pathLst>
                <a:path w="10953750" h="657225">
                  <a:moveTo>
                    <a:pt x="10953750" y="0"/>
                  </a:moveTo>
                  <a:lnTo>
                    <a:pt x="0" y="0"/>
                  </a:lnTo>
                  <a:lnTo>
                    <a:pt x="0" y="657225"/>
                  </a:lnTo>
                  <a:lnTo>
                    <a:pt x="10953750" y="657225"/>
                  </a:lnTo>
                  <a:lnTo>
                    <a:pt x="10953750" y="0"/>
                  </a:lnTo>
                  <a:close/>
                </a:path>
              </a:pathLst>
            </a:custGeom>
            <a:solidFill>
              <a:srgbClr val="EFF8FF"/>
            </a:solidFill>
          </p:spPr>
          <p:txBody>
            <a:bodyPr wrap="square" lIns="0" tIns="0" rIns="0" bIns="0" rtlCol="0"/>
            <a:lstStyle/>
            <a:p/>
          </p:txBody>
        </p:sp>
        <p:sp>
          <p:nvSpPr>
            <p:cNvPr id="13" name="object 13"/>
            <p:cNvSpPr/>
            <p:nvPr/>
          </p:nvSpPr>
          <p:spPr>
            <a:xfrm>
              <a:off x="619125" y="3390900"/>
              <a:ext cx="10953750" cy="9525"/>
            </a:xfrm>
            <a:custGeom>
              <a:avLst/>
              <a:gdLst/>
              <a:ahLst/>
              <a:cxnLst/>
              <a:rect l="l" t="t" r="r" b="b"/>
              <a:pathLst>
                <a:path w="10953750" h="9525">
                  <a:moveTo>
                    <a:pt x="10953750" y="0"/>
                  </a:moveTo>
                  <a:lnTo>
                    <a:pt x="0" y="0"/>
                  </a:lnTo>
                  <a:lnTo>
                    <a:pt x="0" y="9525"/>
                  </a:lnTo>
                  <a:lnTo>
                    <a:pt x="10953750" y="9525"/>
                  </a:lnTo>
                  <a:lnTo>
                    <a:pt x="10953750" y="0"/>
                  </a:lnTo>
                  <a:close/>
                </a:path>
              </a:pathLst>
            </a:custGeom>
            <a:solidFill>
              <a:srgbClr val="DFF0FD"/>
            </a:solidFill>
          </p:spPr>
          <p:txBody>
            <a:bodyPr wrap="square" lIns="0" tIns="0" rIns="0" bIns="0" rtlCol="0"/>
            <a:lstStyle/>
            <a:p/>
          </p:txBody>
        </p:sp>
        <p:sp>
          <p:nvSpPr>
            <p:cNvPr id="14" name="object 14"/>
            <p:cNvSpPr/>
            <p:nvPr/>
          </p:nvSpPr>
          <p:spPr>
            <a:xfrm>
              <a:off x="619125" y="3400425"/>
              <a:ext cx="10953750" cy="647700"/>
            </a:xfrm>
            <a:custGeom>
              <a:avLst/>
              <a:gdLst/>
              <a:ahLst/>
              <a:cxnLst/>
              <a:rect l="l" t="t" r="r" b="b"/>
              <a:pathLst>
                <a:path w="10953750" h="647700">
                  <a:moveTo>
                    <a:pt x="10953750" y="0"/>
                  </a:moveTo>
                  <a:lnTo>
                    <a:pt x="0" y="0"/>
                  </a:lnTo>
                  <a:lnTo>
                    <a:pt x="0" y="647700"/>
                  </a:lnTo>
                  <a:lnTo>
                    <a:pt x="10953750" y="647700"/>
                  </a:lnTo>
                  <a:lnTo>
                    <a:pt x="10953750" y="0"/>
                  </a:lnTo>
                  <a:close/>
                </a:path>
              </a:pathLst>
            </a:custGeom>
            <a:solidFill>
              <a:srgbClr val="FFFFFF"/>
            </a:solidFill>
          </p:spPr>
          <p:txBody>
            <a:bodyPr wrap="square" lIns="0" tIns="0" rIns="0" bIns="0" rtlCol="0"/>
            <a:lstStyle/>
            <a:p/>
          </p:txBody>
        </p:sp>
        <p:sp>
          <p:nvSpPr>
            <p:cNvPr id="15" name="object 15"/>
            <p:cNvSpPr/>
            <p:nvPr/>
          </p:nvSpPr>
          <p:spPr>
            <a:xfrm>
              <a:off x="619125" y="4038600"/>
              <a:ext cx="10953750" cy="9525"/>
            </a:xfrm>
            <a:custGeom>
              <a:avLst/>
              <a:gdLst/>
              <a:ahLst/>
              <a:cxnLst/>
              <a:rect l="l" t="t" r="r" b="b"/>
              <a:pathLst>
                <a:path w="10953750" h="9525">
                  <a:moveTo>
                    <a:pt x="10953750" y="0"/>
                  </a:moveTo>
                  <a:lnTo>
                    <a:pt x="0" y="0"/>
                  </a:lnTo>
                  <a:lnTo>
                    <a:pt x="0" y="9525"/>
                  </a:lnTo>
                  <a:lnTo>
                    <a:pt x="10953750" y="9525"/>
                  </a:lnTo>
                  <a:lnTo>
                    <a:pt x="10953750" y="0"/>
                  </a:lnTo>
                  <a:close/>
                </a:path>
              </a:pathLst>
            </a:custGeom>
            <a:solidFill>
              <a:srgbClr val="DFF0FD"/>
            </a:solidFill>
          </p:spPr>
          <p:txBody>
            <a:bodyPr wrap="square" lIns="0" tIns="0" rIns="0" bIns="0" rtlCol="0"/>
            <a:lstStyle/>
            <a:p/>
          </p:txBody>
        </p:sp>
        <p:sp>
          <p:nvSpPr>
            <p:cNvPr id="16" name="object 16"/>
            <p:cNvSpPr/>
            <p:nvPr/>
          </p:nvSpPr>
          <p:spPr>
            <a:xfrm>
              <a:off x="619125" y="4048125"/>
              <a:ext cx="10953750" cy="647700"/>
            </a:xfrm>
            <a:custGeom>
              <a:avLst/>
              <a:gdLst/>
              <a:ahLst/>
              <a:cxnLst/>
              <a:rect l="l" t="t" r="r" b="b"/>
              <a:pathLst>
                <a:path w="10953750" h="647700">
                  <a:moveTo>
                    <a:pt x="10953750" y="0"/>
                  </a:moveTo>
                  <a:lnTo>
                    <a:pt x="0" y="0"/>
                  </a:lnTo>
                  <a:lnTo>
                    <a:pt x="0" y="647700"/>
                  </a:lnTo>
                  <a:lnTo>
                    <a:pt x="10953750" y="647700"/>
                  </a:lnTo>
                  <a:lnTo>
                    <a:pt x="10953750" y="0"/>
                  </a:lnTo>
                  <a:close/>
                </a:path>
              </a:pathLst>
            </a:custGeom>
            <a:solidFill>
              <a:srgbClr val="EFF8FF"/>
            </a:solidFill>
          </p:spPr>
          <p:txBody>
            <a:bodyPr wrap="square" lIns="0" tIns="0" rIns="0" bIns="0" rtlCol="0"/>
            <a:lstStyle/>
            <a:p/>
          </p:txBody>
        </p:sp>
        <p:sp>
          <p:nvSpPr>
            <p:cNvPr id="17" name="object 17"/>
            <p:cNvSpPr/>
            <p:nvPr/>
          </p:nvSpPr>
          <p:spPr>
            <a:xfrm>
              <a:off x="619125" y="4686300"/>
              <a:ext cx="10953750" cy="9525"/>
            </a:xfrm>
            <a:custGeom>
              <a:avLst/>
              <a:gdLst/>
              <a:ahLst/>
              <a:cxnLst/>
              <a:rect l="l" t="t" r="r" b="b"/>
              <a:pathLst>
                <a:path w="10953750" h="9525">
                  <a:moveTo>
                    <a:pt x="10953750" y="0"/>
                  </a:moveTo>
                  <a:lnTo>
                    <a:pt x="0" y="0"/>
                  </a:lnTo>
                  <a:lnTo>
                    <a:pt x="0" y="9525"/>
                  </a:lnTo>
                  <a:lnTo>
                    <a:pt x="10953750" y="9525"/>
                  </a:lnTo>
                  <a:lnTo>
                    <a:pt x="10953750" y="0"/>
                  </a:lnTo>
                  <a:close/>
                </a:path>
              </a:pathLst>
            </a:custGeom>
            <a:solidFill>
              <a:srgbClr val="DFF0FD"/>
            </a:solidFill>
          </p:spPr>
          <p:txBody>
            <a:bodyPr wrap="square" lIns="0" tIns="0" rIns="0" bIns="0" rtlCol="0"/>
            <a:lstStyle/>
            <a:p/>
          </p:txBody>
        </p:sp>
        <p:sp>
          <p:nvSpPr>
            <p:cNvPr id="18" name="object 18"/>
            <p:cNvSpPr/>
            <p:nvPr/>
          </p:nvSpPr>
          <p:spPr>
            <a:xfrm>
              <a:off x="619125" y="4695825"/>
              <a:ext cx="10953750" cy="647700"/>
            </a:xfrm>
            <a:custGeom>
              <a:avLst/>
              <a:gdLst/>
              <a:ahLst/>
              <a:cxnLst/>
              <a:rect l="l" t="t" r="r" b="b"/>
              <a:pathLst>
                <a:path w="10953750" h="647700">
                  <a:moveTo>
                    <a:pt x="10953750" y="0"/>
                  </a:moveTo>
                  <a:lnTo>
                    <a:pt x="0" y="0"/>
                  </a:lnTo>
                  <a:lnTo>
                    <a:pt x="0" y="647700"/>
                  </a:lnTo>
                  <a:lnTo>
                    <a:pt x="10953750" y="647700"/>
                  </a:lnTo>
                  <a:lnTo>
                    <a:pt x="10953750" y="0"/>
                  </a:lnTo>
                  <a:close/>
                </a:path>
              </a:pathLst>
            </a:custGeom>
            <a:solidFill>
              <a:srgbClr val="FFFFFF"/>
            </a:solidFill>
          </p:spPr>
          <p:txBody>
            <a:bodyPr wrap="square" lIns="0" tIns="0" rIns="0" bIns="0" rtlCol="0"/>
            <a:lstStyle/>
            <a:p/>
          </p:txBody>
        </p:sp>
        <p:sp>
          <p:nvSpPr>
            <p:cNvPr id="19" name="object 19"/>
            <p:cNvSpPr/>
            <p:nvPr/>
          </p:nvSpPr>
          <p:spPr>
            <a:xfrm>
              <a:off x="619125" y="5334000"/>
              <a:ext cx="10953750" cy="9525"/>
            </a:xfrm>
            <a:custGeom>
              <a:avLst/>
              <a:gdLst/>
              <a:ahLst/>
              <a:cxnLst/>
              <a:rect l="l" t="t" r="r" b="b"/>
              <a:pathLst>
                <a:path w="10953750" h="9525">
                  <a:moveTo>
                    <a:pt x="10953750" y="0"/>
                  </a:moveTo>
                  <a:lnTo>
                    <a:pt x="0" y="0"/>
                  </a:lnTo>
                  <a:lnTo>
                    <a:pt x="0" y="9525"/>
                  </a:lnTo>
                  <a:lnTo>
                    <a:pt x="10953750" y="9525"/>
                  </a:lnTo>
                  <a:lnTo>
                    <a:pt x="10953750" y="0"/>
                  </a:lnTo>
                  <a:close/>
                </a:path>
              </a:pathLst>
            </a:custGeom>
            <a:solidFill>
              <a:srgbClr val="DFF0FD"/>
            </a:solidFill>
          </p:spPr>
          <p:txBody>
            <a:bodyPr wrap="square" lIns="0" tIns="0" rIns="0" bIns="0" rtlCol="0"/>
            <a:lstStyle/>
            <a:p/>
          </p:txBody>
        </p:sp>
      </p:grpSp>
      <p:sp>
        <p:nvSpPr>
          <p:cNvPr id="20" name="object 20"/>
          <p:cNvSpPr txBox="1"/>
          <p:nvPr/>
        </p:nvSpPr>
        <p:spPr>
          <a:xfrm>
            <a:off x="812800" y="1608391"/>
            <a:ext cx="866140" cy="277495"/>
          </a:xfrm>
          <a:prstGeom prst="rect">
            <a:avLst/>
          </a:prstGeom>
        </p:spPr>
        <p:txBody>
          <a:bodyPr vert="horz" wrap="square" lIns="0" tIns="12700" rIns="0" bIns="0" rtlCol="0">
            <a:spAutoFit/>
          </a:bodyPr>
          <a:lstStyle/>
          <a:p>
            <a:pPr marL="12700">
              <a:lnSpc>
                <a:spcPct val="100000"/>
              </a:lnSpc>
              <a:spcBef>
                <a:spcPts val="100"/>
              </a:spcBef>
            </a:pPr>
            <a:r>
              <a:rPr sz="1650" b="1" spc="-80" dirty="0">
                <a:solidFill>
                  <a:srgbClr val="FFFFFF"/>
                </a:solidFill>
                <a:latin typeface="Arial" panose="020B0604020202020204"/>
                <a:cs typeface="Arial" panose="020B0604020202020204"/>
              </a:rPr>
              <a:t>Outbreak</a:t>
            </a:r>
            <a:endParaRPr sz="1650">
              <a:latin typeface="Arial" panose="020B0604020202020204"/>
              <a:cs typeface="Arial" panose="020B0604020202020204"/>
            </a:endParaRPr>
          </a:p>
        </p:txBody>
      </p:sp>
      <p:sp>
        <p:nvSpPr>
          <p:cNvPr id="21" name="object 21"/>
          <p:cNvSpPr txBox="1"/>
          <p:nvPr/>
        </p:nvSpPr>
        <p:spPr>
          <a:xfrm>
            <a:off x="6217665" y="1608391"/>
            <a:ext cx="2263775" cy="277495"/>
          </a:xfrm>
          <a:prstGeom prst="rect">
            <a:avLst/>
          </a:prstGeom>
        </p:spPr>
        <p:txBody>
          <a:bodyPr vert="horz" wrap="square" lIns="0" tIns="12700" rIns="0" bIns="0" rtlCol="0">
            <a:spAutoFit/>
          </a:bodyPr>
          <a:lstStyle/>
          <a:p>
            <a:pPr marL="12700">
              <a:lnSpc>
                <a:spcPct val="100000"/>
              </a:lnSpc>
              <a:spcBef>
                <a:spcPts val="100"/>
              </a:spcBef>
            </a:pPr>
            <a:r>
              <a:rPr sz="1650" b="1" spc="-140" dirty="0">
                <a:solidFill>
                  <a:srgbClr val="FFFFFF"/>
                </a:solidFill>
                <a:latin typeface="Arial" panose="020B0604020202020204"/>
                <a:cs typeface="Arial" panose="020B0604020202020204"/>
              </a:rPr>
              <a:t>Financial</a:t>
            </a:r>
            <a:r>
              <a:rPr sz="1650" b="1" spc="-185" dirty="0">
                <a:solidFill>
                  <a:srgbClr val="FFFFFF"/>
                </a:solidFill>
                <a:latin typeface="Arial" panose="020B0604020202020204"/>
                <a:cs typeface="Arial" panose="020B0604020202020204"/>
              </a:rPr>
              <a:t> </a:t>
            </a:r>
            <a:r>
              <a:rPr sz="1650" b="1" spc="-100" dirty="0">
                <a:solidFill>
                  <a:srgbClr val="FFFFFF"/>
                </a:solidFill>
                <a:latin typeface="Arial" panose="020B0604020202020204"/>
                <a:cs typeface="Arial" panose="020B0604020202020204"/>
              </a:rPr>
              <a:t>Cost</a:t>
            </a:r>
            <a:r>
              <a:rPr sz="1650" b="1" spc="-190" dirty="0">
                <a:solidFill>
                  <a:srgbClr val="FFFFFF"/>
                </a:solidFill>
                <a:latin typeface="Arial" panose="020B0604020202020204"/>
                <a:cs typeface="Arial" panose="020B0604020202020204"/>
              </a:rPr>
              <a:t> </a:t>
            </a:r>
            <a:r>
              <a:rPr sz="1650" b="1" spc="-100" dirty="0">
                <a:solidFill>
                  <a:srgbClr val="FFFFFF"/>
                </a:solidFill>
                <a:latin typeface="Arial" panose="020B0604020202020204"/>
                <a:cs typeface="Arial" panose="020B0604020202020204"/>
              </a:rPr>
              <a:t>(in</a:t>
            </a:r>
            <a:r>
              <a:rPr sz="1650" b="1" spc="-195" dirty="0">
                <a:solidFill>
                  <a:srgbClr val="FFFFFF"/>
                </a:solidFill>
                <a:latin typeface="Arial" panose="020B0604020202020204"/>
                <a:cs typeface="Arial" panose="020B0604020202020204"/>
              </a:rPr>
              <a:t> </a:t>
            </a:r>
            <a:r>
              <a:rPr sz="1650" b="1" spc="-114" dirty="0">
                <a:solidFill>
                  <a:srgbClr val="FFFFFF"/>
                </a:solidFill>
                <a:latin typeface="Arial" panose="020B0604020202020204"/>
                <a:cs typeface="Arial" panose="020B0604020202020204"/>
              </a:rPr>
              <a:t>billion</a:t>
            </a:r>
            <a:r>
              <a:rPr sz="1650" b="1" spc="-185" dirty="0">
                <a:solidFill>
                  <a:srgbClr val="FFFFFF"/>
                </a:solidFill>
                <a:latin typeface="Arial" panose="020B0604020202020204"/>
                <a:cs typeface="Arial" panose="020B0604020202020204"/>
              </a:rPr>
              <a:t> </a:t>
            </a:r>
            <a:r>
              <a:rPr sz="1650" b="1" spc="-25" dirty="0">
                <a:solidFill>
                  <a:srgbClr val="FFFFFF"/>
                </a:solidFill>
                <a:latin typeface="Arial" panose="020B0604020202020204"/>
                <a:cs typeface="Arial" panose="020B0604020202020204"/>
              </a:rPr>
              <a:t>$)</a:t>
            </a:r>
            <a:endParaRPr sz="1650">
              <a:latin typeface="Arial" panose="020B0604020202020204"/>
              <a:cs typeface="Arial" panose="020B0604020202020204"/>
            </a:endParaRPr>
          </a:p>
        </p:txBody>
      </p:sp>
      <p:sp>
        <p:nvSpPr>
          <p:cNvPr id="22" name="object 22"/>
          <p:cNvSpPr txBox="1"/>
          <p:nvPr/>
        </p:nvSpPr>
        <p:spPr>
          <a:xfrm>
            <a:off x="812800" y="2294953"/>
            <a:ext cx="749935" cy="231775"/>
          </a:xfrm>
          <a:prstGeom prst="rect">
            <a:avLst/>
          </a:prstGeom>
        </p:spPr>
        <p:txBody>
          <a:bodyPr vert="horz" wrap="square" lIns="0" tIns="12700" rIns="0" bIns="0" rtlCol="0">
            <a:spAutoFit/>
          </a:bodyPr>
          <a:lstStyle/>
          <a:p>
            <a:pPr marL="12700">
              <a:lnSpc>
                <a:spcPct val="100000"/>
              </a:lnSpc>
              <a:spcBef>
                <a:spcPts val="100"/>
              </a:spcBef>
            </a:pPr>
            <a:r>
              <a:rPr sz="1350" b="1" spc="-65" dirty="0">
                <a:solidFill>
                  <a:srgbClr val="0C496D"/>
                </a:solidFill>
                <a:latin typeface="Arial" panose="020B0604020202020204"/>
                <a:cs typeface="Arial" panose="020B0604020202020204"/>
              </a:rPr>
              <a:t>COVID</a:t>
            </a:r>
            <a:r>
              <a:rPr sz="1250" b="1" spc="-65" dirty="0">
                <a:solidFill>
                  <a:srgbClr val="0C496D"/>
                </a:solidFill>
                <a:latin typeface="Arial" panose="020B0604020202020204"/>
                <a:cs typeface="Arial" panose="020B0604020202020204"/>
              </a:rPr>
              <a:t>-</a:t>
            </a:r>
            <a:r>
              <a:rPr sz="1250" b="1" spc="-25" dirty="0">
                <a:solidFill>
                  <a:srgbClr val="0C496D"/>
                </a:solidFill>
                <a:latin typeface="Arial" panose="020B0604020202020204"/>
                <a:cs typeface="Arial" panose="020B0604020202020204"/>
              </a:rPr>
              <a:t>19</a:t>
            </a:r>
            <a:endParaRPr sz="1250">
              <a:latin typeface="Arial" panose="020B0604020202020204"/>
              <a:cs typeface="Arial" panose="020B0604020202020204"/>
            </a:endParaRPr>
          </a:p>
        </p:txBody>
      </p:sp>
      <p:sp>
        <p:nvSpPr>
          <p:cNvPr id="23" name="object 23"/>
          <p:cNvSpPr txBox="1"/>
          <p:nvPr>
            <p:custDataLst>
              <p:tags r:id="rId1"/>
            </p:custDataLst>
          </p:nvPr>
        </p:nvSpPr>
        <p:spPr>
          <a:xfrm>
            <a:off x="6293739" y="2301557"/>
            <a:ext cx="429895" cy="220345"/>
          </a:xfrm>
          <a:prstGeom prst="rect">
            <a:avLst/>
          </a:prstGeom>
        </p:spPr>
        <p:txBody>
          <a:bodyPr vert="horz" wrap="square" lIns="0" tIns="15875" rIns="0" bIns="0" rtlCol="0">
            <a:spAutoFit/>
          </a:bodyPr>
          <a:lstStyle/>
          <a:p>
            <a:pPr marL="12700">
              <a:lnSpc>
                <a:spcPct val="100000"/>
              </a:lnSpc>
              <a:spcBef>
                <a:spcPts val="125"/>
              </a:spcBef>
            </a:pPr>
            <a:r>
              <a:rPr sz="1250" spc="-10" dirty="0">
                <a:solidFill>
                  <a:srgbClr val="0369A0"/>
                </a:solidFill>
                <a:latin typeface="Microsoft Sans Serif" panose="020B0604020202020204"/>
                <a:cs typeface="Microsoft Sans Serif" panose="020B0604020202020204"/>
              </a:rPr>
              <a:t>3,800</a:t>
            </a:r>
            <a:endParaRPr sz="1250">
              <a:latin typeface="Microsoft Sans Serif" panose="020B0604020202020204"/>
              <a:cs typeface="Microsoft Sans Serif" panose="020B0604020202020204"/>
            </a:endParaRPr>
          </a:p>
        </p:txBody>
      </p:sp>
      <p:sp>
        <p:nvSpPr>
          <p:cNvPr id="24" name="object 24"/>
          <p:cNvSpPr txBox="1"/>
          <p:nvPr/>
        </p:nvSpPr>
        <p:spPr>
          <a:xfrm>
            <a:off x="812800" y="2943542"/>
            <a:ext cx="454659" cy="231775"/>
          </a:xfrm>
          <a:prstGeom prst="rect">
            <a:avLst/>
          </a:prstGeom>
        </p:spPr>
        <p:txBody>
          <a:bodyPr vert="horz" wrap="square" lIns="0" tIns="12700" rIns="0" bIns="0" rtlCol="0">
            <a:spAutoFit/>
          </a:bodyPr>
          <a:lstStyle/>
          <a:p>
            <a:pPr marL="12700">
              <a:lnSpc>
                <a:spcPct val="100000"/>
              </a:lnSpc>
              <a:spcBef>
                <a:spcPts val="100"/>
              </a:spcBef>
            </a:pPr>
            <a:r>
              <a:rPr sz="1350" b="1" spc="-55" dirty="0">
                <a:solidFill>
                  <a:srgbClr val="0C496D"/>
                </a:solidFill>
                <a:latin typeface="Arial" panose="020B0604020202020204"/>
                <a:cs typeface="Arial" panose="020B0604020202020204"/>
              </a:rPr>
              <a:t>Ebola</a:t>
            </a:r>
            <a:endParaRPr sz="1350">
              <a:latin typeface="Arial" panose="020B0604020202020204"/>
              <a:cs typeface="Arial" panose="020B0604020202020204"/>
            </a:endParaRPr>
          </a:p>
        </p:txBody>
      </p:sp>
      <p:sp>
        <p:nvSpPr>
          <p:cNvPr id="25" name="object 25"/>
          <p:cNvSpPr txBox="1"/>
          <p:nvPr>
            <p:custDataLst>
              <p:tags r:id="rId2"/>
            </p:custDataLst>
          </p:nvPr>
        </p:nvSpPr>
        <p:spPr>
          <a:xfrm>
            <a:off x="6293739" y="2950273"/>
            <a:ext cx="196850" cy="220345"/>
          </a:xfrm>
          <a:prstGeom prst="rect">
            <a:avLst/>
          </a:prstGeom>
        </p:spPr>
        <p:txBody>
          <a:bodyPr vert="horz" wrap="square" lIns="0" tIns="15875" rIns="0" bIns="0" rtlCol="0">
            <a:spAutoFit/>
          </a:bodyPr>
          <a:lstStyle/>
          <a:p>
            <a:pPr marL="12700">
              <a:lnSpc>
                <a:spcPct val="100000"/>
              </a:lnSpc>
              <a:spcBef>
                <a:spcPts val="125"/>
              </a:spcBef>
            </a:pPr>
            <a:r>
              <a:rPr sz="1250" spc="-25" dirty="0">
                <a:solidFill>
                  <a:srgbClr val="0369A0"/>
                </a:solidFill>
                <a:latin typeface="Microsoft Sans Serif" panose="020B0604020202020204"/>
                <a:cs typeface="Microsoft Sans Serif" panose="020B0604020202020204"/>
              </a:rPr>
              <a:t>53</a:t>
            </a:r>
            <a:endParaRPr sz="1250">
              <a:latin typeface="Microsoft Sans Serif" panose="020B0604020202020204"/>
              <a:cs typeface="Microsoft Sans Serif" panose="020B0604020202020204"/>
            </a:endParaRPr>
          </a:p>
        </p:txBody>
      </p:sp>
      <p:sp>
        <p:nvSpPr>
          <p:cNvPr id="26" name="object 26"/>
          <p:cNvSpPr txBox="1"/>
          <p:nvPr/>
        </p:nvSpPr>
        <p:spPr>
          <a:xfrm>
            <a:off x="812800" y="3592131"/>
            <a:ext cx="454659" cy="231775"/>
          </a:xfrm>
          <a:prstGeom prst="rect">
            <a:avLst/>
          </a:prstGeom>
        </p:spPr>
        <p:txBody>
          <a:bodyPr vert="horz" wrap="square" lIns="0" tIns="12700" rIns="0" bIns="0" rtlCol="0">
            <a:spAutoFit/>
          </a:bodyPr>
          <a:lstStyle/>
          <a:p>
            <a:pPr marL="12700">
              <a:lnSpc>
                <a:spcPct val="100000"/>
              </a:lnSpc>
              <a:spcBef>
                <a:spcPts val="100"/>
              </a:spcBef>
            </a:pPr>
            <a:r>
              <a:rPr sz="1350" b="1" spc="-80" dirty="0">
                <a:solidFill>
                  <a:srgbClr val="0C496D"/>
                </a:solidFill>
                <a:latin typeface="Arial" panose="020B0604020202020204"/>
                <a:cs typeface="Arial" panose="020B0604020202020204"/>
              </a:rPr>
              <a:t>SARS</a:t>
            </a:r>
            <a:endParaRPr sz="1350">
              <a:latin typeface="Arial" panose="020B0604020202020204"/>
              <a:cs typeface="Arial" panose="020B0604020202020204"/>
            </a:endParaRPr>
          </a:p>
        </p:txBody>
      </p:sp>
      <p:sp>
        <p:nvSpPr>
          <p:cNvPr id="27" name="object 27"/>
          <p:cNvSpPr txBox="1"/>
          <p:nvPr>
            <p:custDataLst>
              <p:tags r:id="rId3"/>
            </p:custDataLst>
          </p:nvPr>
        </p:nvSpPr>
        <p:spPr>
          <a:xfrm>
            <a:off x="6293739" y="3599179"/>
            <a:ext cx="215900" cy="219710"/>
          </a:xfrm>
          <a:prstGeom prst="rect">
            <a:avLst/>
          </a:prstGeom>
        </p:spPr>
        <p:txBody>
          <a:bodyPr vert="horz" wrap="square" lIns="0" tIns="15875" rIns="0" bIns="0" rtlCol="0">
            <a:spAutoFit/>
          </a:bodyPr>
          <a:lstStyle/>
          <a:p>
            <a:pPr marL="12700">
              <a:lnSpc>
                <a:spcPct val="100000"/>
              </a:lnSpc>
              <a:spcBef>
                <a:spcPts val="125"/>
              </a:spcBef>
            </a:pPr>
            <a:r>
              <a:rPr sz="1250" spc="-25" dirty="0">
                <a:solidFill>
                  <a:srgbClr val="0369A0"/>
                </a:solidFill>
                <a:latin typeface="Microsoft Sans Serif" panose="020B0604020202020204"/>
                <a:cs typeface="Microsoft Sans Serif" panose="020B0604020202020204"/>
              </a:rPr>
              <a:t>40</a:t>
            </a:r>
            <a:endParaRPr sz="1250">
              <a:latin typeface="Microsoft Sans Serif" panose="020B0604020202020204"/>
              <a:cs typeface="Microsoft Sans Serif" panose="020B0604020202020204"/>
            </a:endParaRPr>
          </a:p>
        </p:txBody>
      </p:sp>
      <p:sp>
        <p:nvSpPr>
          <p:cNvPr id="28" name="object 28"/>
          <p:cNvSpPr txBox="1"/>
          <p:nvPr/>
        </p:nvSpPr>
        <p:spPr>
          <a:xfrm>
            <a:off x="812800" y="4240847"/>
            <a:ext cx="349885" cy="231775"/>
          </a:xfrm>
          <a:prstGeom prst="rect">
            <a:avLst/>
          </a:prstGeom>
        </p:spPr>
        <p:txBody>
          <a:bodyPr vert="horz" wrap="square" lIns="0" tIns="12700" rIns="0" bIns="0" rtlCol="0">
            <a:spAutoFit/>
          </a:bodyPr>
          <a:lstStyle/>
          <a:p>
            <a:pPr marL="12700">
              <a:lnSpc>
                <a:spcPct val="100000"/>
              </a:lnSpc>
              <a:spcBef>
                <a:spcPts val="100"/>
              </a:spcBef>
            </a:pPr>
            <a:r>
              <a:rPr sz="1350" b="1" spc="-30" dirty="0">
                <a:solidFill>
                  <a:srgbClr val="0C496D"/>
                </a:solidFill>
                <a:latin typeface="Arial" panose="020B0604020202020204"/>
                <a:cs typeface="Arial" panose="020B0604020202020204"/>
              </a:rPr>
              <a:t>Zika</a:t>
            </a:r>
            <a:endParaRPr sz="1350">
              <a:latin typeface="Arial" panose="020B0604020202020204"/>
              <a:cs typeface="Arial" panose="020B0604020202020204"/>
            </a:endParaRPr>
          </a:p>
        </p:txBody>
      </p:sp>
      <p:sp>
        <p:nvSpPr>
          <p:cNvPr id="29" name="object 29"/>
          <p:cNvSpPr txBox="1"/>
          <p:nvPr>
            <p:custDataLst>
              <p:tags r:id="rId4"/>
            </p:custDataLst>
          </p:nvPr>
        </p:nvSpPr>
        <p:spPr>
          <a:xfrm>
            <a:off x="6293739" y="4247769"/>
            <a:ext cx="115570" cy="219710"/>
          </a:xfrm>
          <a:prstGeom prst="rect">
            <a:avLst/>
          </a:prstGeom>
        </p:spPr>
        <p:txBody>
          <a:bodyPr vert="horz" wrap="square" lIns="0" tIns="15875" rIns="0" bIns="0" rtlCol="0">
            <a:spAutoFit/>
          </a:bodyPr>
          <a:lstStyle/>
          <a:p>
            <a:pPr marL="12700">
              <a:lnSpc>
                <a:spcPct val="100000"/>
              </a:lnSpc>
              <a:spcBef>
                <a:spcPts val="125"/>
              </a:spcBef>
            </a:pPr>
            <a:r>
              <a:rPr sz="1250" spc="-50" dirty="0">
                <a:solidFill>
                  <a:srgbClr val="0369A0"/>
                </a:solidFill>
                <a:latin typeface="Microsoft Sans Serif" panose="020B0604020202020204"/>
                <a:cs typeface="Microsoft Sans Serif" panose="020B0604020202020204"/>
              </a:rPr>
              <a:t>8</a:t>
            </a:r>
            <a:endParaRPr sz="1250">
              <a:latin typeface="Microsoft Sans Serif" panose="020B0604020202020204"/>
              <a:cs typeface="Microsoft Sans Serif" panose="020B0604020202020204"/>
            </a:endParaRPr>
          </a:p>
        </p:txBody>
      </p:sp>
      <p:sp>
        <p:nvSpPr>
          <p:cNvPr id="30" name="object 30"/>
          <p:cNvSpPr txBox="1"/>
          <p:nvPr/>
        </p:nvSpPr>
        <p:spPr>
          <a:xfrm>
            <a:off x="812800" y="4899279"/>
            <a:ext cx="406400" cy="231140"/>
          </a:xfrm>
          <a:prstGeom prst="rect">
            <a:avLst/>
          </a:prstGeom>
        </p:spPr>
        <p:txBody>
          <a:bodyPr vert="horz" wrap="square" lIns="0" tIns="12700" rIns="0" bIns="0" rtlCol="0">
            <a:spAutoFit/>
          </a:bodyPr>
          <a:lstStyle/>
          <a:p>
            <a:pPr marL="12700">
              <a:lnSpc>
                <a:spcPct val="100000"/>
              </a:lnSpc>
              <a:spcBef>
                <a:spcPts val="100"/>
              </a:spcBef>
            </a:pPr>
            <a:r>
              <a:rPr sz="1350" b="1" spc="-75" dirty="0">
                <a:solidFill>
                  <a:srgbClr val="0C496D"/>
                </a:solidFill>
                <a:latin typeface="Arial" panose="020B0604020202020204"/>
                <a:cs typeface="Arial" panose="020B0604020202020204"/>
              </a:rPr>
              <a:t>H</a:t>
            </a:r>
            <a:r>
              <a:rPr sz="1250" b="1" spc="-75" dirty="0">
                <a:solidFill>
                  <a:srgbClr val="0C496D"/>
                </a:solidFill>
                <a:latin typeface="Arial" panose="020B0604020202020204"/>
                <a:cs typeface="Arial" panose="020B0604020202020204"/>
              </a:rPr>
              <a:t>1</a:t>
            </a:r>
            <a:r>
              <a:rPr sz="1350" b="1" spc="-75" dirty="0">
                <a:solidFill>
                  <a:srgbClr val="0C496D"/>
                </a:solidFill>
                <a:latin typeface="Arial" panose="020B0604020202020204"/>
                <a:cs typeface="Arial" panose="020B0604020202020204"/>
              </a:rPr>
              <a:t>N</a:t>
            </a:r>
            <a:r>
              <a:rPr sz="1250" b="1" spc="-75" dirty="0">
                <a:solidFill>
                  <a:srgbClr val="0C496D"/>
                </a:solidFill>
                <a:latin typeface="Arial" panose="020B0604020202020204"/>
                <a:cs typeface="Arial" panose="020B0604020202020204"/>
              </a:rPr>
              <a:t>1</a:t>
            </a:r>
            <a:endParaRPr sz="1250">
              <a:latin typeface="Arial" panose="020B0604020202020204"/>
              <a:cs typeface="Arial" panose="020B0604020202020204"/>
            </a:endParaRPr>
          </a:p>
        </p:txBody>
      </p:sp>
      <p:sp>
        <p:nvSpPr>
          <p:cNvPr id="31" name="object 31"/>
          <p:cNvSpPr txBox="1"/>
          <p:nvPr>
            <p:custDataLst>
              <p:tags r:id="rId5"/>
            </p:custDataLst>
          </p:nvPr>
        </p:nvSpPr>
        <p:spPr>
          <a:xfrm>
            <a:off x="6293739" y="4905438"/>
            <a:ext cx="196850" cy="220345"/>
          </a:xfrm>
          <a:prstGeom prst="rect">
            <a:avLst/>
          </a:prstGeom>
        </p:spPr>
        <p:txBody>
          <a:bodyPr vert="horz" wrap="square" lIns="0" tIns="15875" rIns="0" bIns="0" rtlCol="0">
            <a:spAutoFit/>
          </a:bodyPr>
          <a:lstStyle/>
          <a:p>
            <a:pPr marL="12700">
              <a:lnSpc>
                <a:spcPct val="100000"/>
              </a:lnSpc>
              <a:spcBef>
                <a:spcPts val="125"/>
              </a:spcBef>
            </a:pPr>
            <a:r>
              <a:rPr sz="1250" spc="-25" dirty="0">
                <a:solidFill>
                  <a:srgbClr val="0369A0"/>
                </a:solidFill>
                <a:latin typeface="Microsoft Sans Serif" panose="020B0604020202020204"/>
                <a:cs typeface="Microsoft Sans Serif" panose="020B0604020202020204"/>
              </a:rPr>
              <a:t>80</a:t>
            </a:r>
            <a:endParaRPr sz="1250">
              <a:latin typeface="Microsoft Sans Serif" panose="020B0604020202020204"/>
              <a:cs typeface="Microsoft Sans Serif" panose="020B0604020202020204"/>
            </a:endParaRPr>
          </a:p>
        </p:txBody>
      </p:sp>
      <p:sp>
        <p:nvSpPr>
          <p:cNvPr id="32" name="object 32"/>
          <p:cNvSpPr txBox="1">
            <a:spLocks noGrp="1"/>
          </p:cNvSpPr>
          <p:nvPr>
            <p:ph type="title"/>
          </p:nvPr>
        </p:nvSpPr>
        <p:spPr>
          <a:prstGeom prst="rect">
            <a:avLst/>
          </a:prstGeom>
        </p:spPr>
        <p:txBody>
          <a:bodyPr vert="horz" wrap="square" lIns="0" tIns="429577" rIns="0" bIns="0" rtlCol="0">
            <a:spAutoFit/>
          </a:bodyPr>
          <a:lstStyle/>
          <a:p>
            <a:pPr marL="38735">
              <a:lnSpc>
                <a:spcPct val="100000"/>
              </a:lnSpc>
              <a:spcBef>
                <a:spcPts val="130"/>
              </a:spcBef>
            </a:pPr>
            <a:r>
              <a:rPr sz="3650" spc="-204" dirty="0">
                <a:solidFill>
                  <a:schemeClr val="bg1"/>
                </a:solidFill>
              </a:rPr>
              <a:t>Economic</a:t>
            </a:r>
            <a:r>
              <a:rPr sz="3650" spc="-625" dirty="0">
                <a:solidFill>
                  <a:schemeClr val="bg1"/>
                </a:solidFill>
              </a:rPr>
              <a:t> </a:t>
            </a:r>
            <a:r>
              <a:rPr sz="3650" spc="-90" dirty="0">
                <a:solidFill>
                  <a:schemeClr val="bg1"/>
                </a:solidFill>
              </a:rPr>
              <a:t>Impact</a:t>
            </a:r>
            <a:r>
              <a:rPr sz="3650" spc="-500" dirty="0">
                <a:solidFill>
                  <a:schemeClr val="bg1"/>
                </a:solidFill>
              </a:rPr>
              <a:t> </a:t>
            </a:r>
            <a:r>
              <a:rPr sz="3650" spc="-30" dirty="0">
                <a:solidFill>
                  <a:schemeClr val="bg1"/>
                </a:solidFill>
              </a:rPr>
              <a:t>of</a:t>
            </a:r>
            <a:r>
              <a:rPr sz="3650" spc="-430" dirty="0">
                <a:solidFill>
                  <a:schemeClr val="bg1"/>
                </a:solidFill>
              </a:rPr>
              <a:t> </a:t>
            </a:r>
            <a:r>
              <a:rPr sz="3650" spc="-160" dirty="0">
                <a:solidFill>
                  <a:schemeClr val="bg1"/>
                </a:solidFill>
              </a:rPr>
              <a:t>Major</a:t>
            </a:r>
            <a:r>
              <a:rPr sz="3650" spc="-585" dirty="0">
                <a:solidFill>
                  <a:schemeClr val="bg1"/>
                </a:solidFill>
              </a:rPr>
              <a:t> </a:t>
            </a:r>
            <a:r>
              <a:rPr sz="3650" spc="-60" dirty="0">
                <a:solidFill>
                  <a:schemeClr val="bg1"/>
                </a:solidFill>
              </a:rPr>
              <a:t>Outbreaks</a:t>
            </a:r>
            <a:endParaRPr sz="3650" spc="-6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p:tgtEl>
                                          <p:spTgt spid="32"/>
                                        </p:tgtEl>
                                        <p:attrNameLst>
                                          <p:attrName>ppt_y</p:attrName>
                                        </p:attrNameLst>
                                      </p:cBhvr>
                                      <p:tavLst>
                                        <p:tav tm="0">
                                          <p:val>
                                            <p:strVal val="#ppt_y+#ppt_h*1.125000"/>
                                          </p:val>
                                        </p:tav>
                                        <p:tav tm="100000">
                                          <p:val>
                                            <p:strVal val="#ppt_y"/>
                                          </p:val>
                                        </p:tav>
                                      </p:tavLst>
                                    </p:anim>
                                    <p:animEffect transition="in" filter="wipe(up)">
                                      <p:cBhvr>
                                        <p:cTn id="8" dur="500"/>
                                        <p:tgtEl>
                                          <p:spTgt spid="32"/>
                                        </p:tgtEl>
                                      </p:cBhvr>
                                    </p:animEffec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17" dur="3000" fill="hold"/>
                                              <p:tgtEl>
                                                <p:spTgt spid="23"/>
                                              </p:tgtEl>
                                              <p:attrNameLst>
                                                <p:attrName>num.show</p:attrName>
                                              </p:attrNameLst>
                                            </p:cBhvr>
                                            <p:tavLst>
                                              <p:tav tm="0">
                                                <p:val>
                                                  <p:fltVal val="0"/>
                                                </p:val>
                                              </p:tav>
                                              <p:tav tm="100000">
                                                <p:val>
                                                  <p:strVal val="#ppt_v"/>
                                                </p:val>
                                              </p:tav>
                                            </p:tavLst>
                                          </p:anim>
                                        </wppc:dynamicDigit>
                                      </p:ext>
                                    </p:extLs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25"/>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22" dur="2000" fill="hold"/>
                                              <p:tgtEl>
                                                <p:spTgt spid="25"/>
                                              </p:tgtEl>
                                              <p:attrNameLst>
                                                <p:attrName>num.show</p:attrName>
                                              </p:attrNameLst>
                                            </p:cBhvr>
                                            <p:tavLst>
                                              <p:tav tm="0">
                                                <p:val>
                                                  <p:fltVal val="0"/>
                                                </p:val>
                                              </p:tav>
                                              <p:tav tm="100000">
                                                <p:val>
                                                  <p:strVal val="#ppt_v"/>
                                                </p:val>
                                              </p:tav>
                                            </p:tavLst>
                                          </p:anim>
                                        </wppc:dynamicDigit>
                                      </p:ext>
                                    </p:extLs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7"/>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27" dur="2000" fill="hold"/>
                                              <p:tgtEl>
                                                <p:spTgt spid="27"/>
                                              </p:tgtEl>
                                              <p:attrNameLst>
                                                <p:attrName>num.show</p:attrName>
                                              </p:attrNameLst>
                                            </p:cBhvr>
                                            <p:tavLst>
                                              <p:tav tm="0">
                                                <p:val>
                                                  <p:fltVal val="0"/>
                                                </p:val>
                                              </p:tav>
                                              <p:tav tm="100000">
                                                <p:val>
                                                  <p:strVal val="#ppt_v"/>
                                                </p:val>
                                              </p:tav>
                                            </p:tavLst>
                                          </p:anim>
                                        </wppc:dynamicDigit>
                                      </p:ext>
                                    </p:extLs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29"/>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32" dur="1000" fill="hold"/>
                                              <p:tgtEl>
                                                <p:spTgt spid="29"/>
                                              </p:tgtEl>
                                              <p:attrNameLst>
                                                <p:attrName>num.show</p:attrName>
                                              </p:attrNameLst>
                                            </p:cBhvr>
                                            <p:tavLst>
                                              <p:tav tm="0">
                                                <p:val>
                                                  <p:fltVal val="0"/>
                                                </p:val>
                                              </p:tav>
                                              <p:tav tm="100000">
                                                <p:val>
                                                  <p:strVal val="#ppt_v"/>
                                                </p:val>
                                              </p:tav>
                                            </p:tavLst>
                                          </p:anim>
                                        </wppc:dynamicDigit>
                                      </p:ext>
                                    </p:extLs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1"/>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37" dur="2000" fill="hold"/>
                                              <p:tgtEl>
                                                <p:spTgt spid="31"/>
                                              </p:tgtEl>
                                              <p:attrNameLst>
                                                <p:attrName>num.show</p:attrName>
                                              </p:attrNameLst>
                                            </p:cBhvr>
                                            <p:tavLst>
                                              <p:tav tm="0">
                                                <p:val>
                                                  <p:fltVal val="0"/>
                                                </p:val>
                                              </p:tav>
                                              <p:tav tm="100000">
                                                <p:val>
                                                  <p:strVal val="#ppt_v"/>
                                                </p:val>
                                              </p:tav>
                                            </p:tavLst>
                                          </p:anim>
                                        </wppc:dynamicDigit>
                                      </p:ext>
                                    </p:extLst>
                                  </p:childTnLst>
                                </p:cTn>
                              </p:par>
                            </p:childTnLst>
                          </p:cTn>
                        </p:par>
                      </p:childTnLst>
                    </p:cTn>
                  </p:par>
                  <p:par>
                    <p:cTn id="38" fill="hold">
                      <p:stCondLst>
                        <p:cond delay="indefinite"/>
                      </p:stCondLst>
                      <p:childTnLst>
                        <p:par>
                          <p:cTn id="39" fill="hold">
                            <p:stCondLst>
                              <p:cond delay="0"/>
                            </p:stCondLst>
                            <p:childTnLst>
                              <p:par>
                                <p:cTn id="40" presetID="12" presetClass="entr" presetSubtype="4" fill="hold" grpId="0" nodeType="click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500"/>
                                        <p:tgtEl>
                                          <p:spTgt spid="22"/>
                                        </p:tgtEl>
                                        <p:attrNameLst>
                                          <p:attrName>ppt_y</p:attrName>
                                        </p:attrNameLst>
                                      </p:cBhvr>
                                      <p:tavLst>
                                        <p:tav tm="0">
                                          <p:val>
                                            <p:strVal val="#ppt_y+#ppt_h*1.125000"/>
                                          </p:val>
                                        </p:tav>
                                        <p:tav tm="100000">
                                          <p:val>
                                            <p:strVal val="#ppt_y"/>
                                          </p:val>
                                        </p:tav>
                                      </p:tavLst>
                                    </p:anim>
                                    <p:animEffect transition="in" filter="wipe(up)">
                                      <p:cBhvr>
                                        <p:cTn id="43" dur="500"/>
                                        <p:tgtEl>
                                          <p:spTgt spid="22"/>
                                        </p:tgtEl>
                                      </p:cBhvr>
                                    </p:animEffect>
                                  </p:childTnLst>
                                </p:cTn>
                              </p:par>
                            </p:childTnLst>
                          </p:cTn>
                        </p:par>
                      </p:childTnLst>
                    </p:cTn>
                  </p:par>
                  <p:par>
                    <p:cTn id="44" fill="hold">
                      <p:stCondLst>
                        <p:cond delay="indefinite"/>
                      </p:stCondLst>
                      <p:childTnLst>
                        <p:par>
                          <p:cTn id="45" fill="hold">
                            <p:stCondLst>
                              <p:cond delay="0"/>
                            </p:stCondLst>
                            <p:childTnLst>
                              <p:par>
                                <p:cTn id="46" presetID="12" presetClass="entr" presetSubtype="4" fill="hold" grpId="0" nodeType="clickEffect">
                                  <p:stCondLst>
                                    <p:cond delay="0"/>
                                  </p:stCondLst>
                                  <p:childTnLst>
                                    <p:set>
                                      <p:cBhvr>
                                        <p:cTn id="47" dur="1" fill="hold">
                                          <p:stCondLst>
                                            <p:cond delay="0"/>
                                          </p:stCondLst>
                                        </p:cTn>
                                        <p:tgtEl>
                                          <p:spTgt spid="24"/>
                                        </p:tgtEl>
                                        <p:attrNameLst>
                                          <p:attrName>style.visibility</p:attrName>
                                        </p:attrNameLst>
                                      </p:cBhvr>
                                      <p:to>
                                        <p:strVal val="visible"/>
                                      </p:to>
                                    </p:set>
                                    <p:anim calcmode="lin" valueType="num">
                                      <p:cBhvr additive="base">
                                        <p:cTn id="48" dur="500"/>
                                        <p:tgtEl>
                                          <p:spTgt spid="24"/>
                                        </p:tgtEl>
                                        <p:attrNameLst>
                                          <p:attrName>ppt_y</p:attrName>
                                        </p:attrNameLst>
                                      </p:cBhvr>
                                      <p:tavLst>
                                        <p:tav tm="0">
                                          <p:val>
                                            <p:strVal val="#ppt_y+#ppt_h*1.125000"/>
                                          </p:val>
                                        </p:tav>
                                        <p:tav tm="100000">
                                          <p:val>
                                            <p:strVal val="#ppt_y"/>
                                          </p:val>
                                        </p:tav>
                                      </p:tavLst>
                                    </p:anim>
                                    <p:animEffect transition="in" filter="wipe(up)">
                                      <p:cBhvr>
                                        <p:cTn id="49" dur="500"/>
                                        <p:tgtEl>
                                          <p:spTgt spid="24"/>
                                        </p:tgtEl>
                                      </p:cBhvr>
                                    </p:animEffect>
                                  </p:childTnLst>
                                </p:cTn>
                              </p:par>
                            </p:childTnLst>
                          </p:cTn>
                        </p:par>
                      </p:childTnLst>
                    </p:cTn>
                  </p:par>
                  <p:par>
                    <p:cTn id="50" fill="hold">
                      <p:stCondLst>
                        <p:cond delay="indefinite"/>
                      </p:stCondLst>
                      <p:childTnLst>
                        <p:par>
                          <p:cTn id="51" fill="hold">
                            <p:stCondLst>
                              <p:cond delay="0"/>
                            </p:stCondLst>
                            <p:childTnLst>
                              <p:par>
                                <p:cTn id="52" presetID="12" presetClass="entr" presetSubtype="4" fill="hold" grpId="0" nodeType="clickEffect">
                                  <p:stCondLst>
                                    <p:cond delay="0"/>
                                  </p:stCondLst>
                                  <p:childTnLst>
                                    <p:set>
                                      <p:cBhvr>
                                        <p:cTn id="53" dur="1" fill="hold">
                                          <p:stCondLst>
                                            <p:cond delay="0"/>
                                          </p:stCondLst>
                                        </p:cTn>
                                        <p:tgtEl>
                                          <p:spTgt spid="26"/>
                                        </p:tgtEl>
                                        <p:attrNameLst>
                                          <p:attrName>style.visibility</p:attrName>
                                        </p:attrNameLst>
                                      </p:cBhvr>
                                      <p:to>
                                        <p:strVal val="visible"/>
                                      </p:to>
                                    </p:set>
                                    <p:anim calcmode="lin" valueType="num">
                                      <p:cBhvr additive="base">
                                        <p:cTn id="54" dur="500"/>
                                        <p:tgtEl>
                                          <p:spTgt spid="26"/>
                                        </p:tgtEl>
                                        <p:attrNameLst>
                                          <p:attrName>ppt_y</p:attrName>
                                        </p:attrNameLst>
                                      </p:cBhvr>
                                      <p:tavLst>
                                        <p:tav tm="0">
                                          <p:val>
                                            <p:strVal val="#ppt_y+#ppt_h*1.125000"/>
                                          </p:val>
                                        </p:tav>
                                        <p:tav tm="100000">
                                          <p:val>
                                            <p:strVal val="#ppt_y"/>
                                          </p:val>
                                        </p:tav>
                                      </p:tavLst>
                                    </p:anim>
                                    <p:animEffect transition="in" filter="wipe(up)">
                                      <p:cBhvr>
                                        <p:cTn id="55" dur="500"/>
                                        <p:tgtEl>
                                          <p:spTgt spid="26"/>
                                        </p:tgtEl>
                                      </p:cBhvr>
                                    </p:animEffect>
                                  </p:childTnLst>
                                </p:cTn>
                              </p:par>
                            </p:childTnLst>
                          </p:cTn>
                        </p:par>
                      </p:childTnLst>
                    </p:cTn>
                  </p:par>
                  <p:par>
                    <p:cTn id="56" fill="hold">
                      <p:stCondLst>
                        <p:cond delay="indefinite"/>
                      </p:stCondLst>
                      <p:childTnLst>
                        <p:par>
                          <p:cTn id="57" fill="hold">
                            <p:stCondLst>
                              <p:cond delay="0"/>
                            </p:stCondLst>
                            <p:childTnLst>
                              <p:par>
                                <p:cTn id="58" presetID="12" presetClass="entr" presetSubtype="4" fill="hold" grpId="0" nodeType="clickEffect">
                                  <p:stCondLst>
                                    <p:cond delay="0"/>
                                  </p:stCondLst>
                                  <p:childTnLst>
                                    <p:set>
                                      <p:cBhvr>
                                        <p:cTn id="59" dur="1" fill="hold">
                                          <p:stCondLst>
                                            <p:cond delay="0"/>
                                          </p:stCondLst>
                                        </p:cTn>
                                        <p:tgtEl>
                                          <p:spTgt spid="28"/>
                                        </p:tgtEl>
                                        <p:attrNameLst>
                                          <p:attrName>style.visibility</p:attrName>
                                        </p:attrNameLst>
                                      </p:cBhvr>
                                      <p:to>
                                        <p:strVal val="visible"/>
                                      </p:to>
                                    </p:set>
                                    <p:anim calcmode="lin" valueType="num">
                                      <p:cBhvr additive="base">
                                        <p:cTn id="60" dur="500"/>
                                        <p:tgtEl>
                                          <p:spTgt spid="28"/>
                                        </p:tgtEl>
                                        <p:attrNameLst>
                                          <p:attrName>ppt_y</p:attrName>
                                        </p:attrNameLst>
                                      </p:cBhvr>
                                      <p:tavLst>
                                        <p:tav tm="0">
                                          <p:val>
                                            <p:strVal val="#ppt_y+#ppt_h*1.125000"/>
                                          </p:val>
                                        </p:tav>
                                        <p:tav tm="100000">
                                          <p:val>
                                            <p:strVal val="#ppt_y"/>
                                          </p:val>
                                        </p:tav>
                                      </p:tavLst>
                                    </p:anim>
                                    <p:animEffect transition="in" filter="wipe(up)">
                                      <p:cBhvr>
                                        <p:cTn id="61" dur="500"/>
                                        <p:tgtEl>
                                          <p:spTgt spid="28"/>
                                        </p:tgtEl>
                                      </p:cBhvr>
                                    </p:animEffect>
                                  </p:childTnLst>
                                </p:cTn>
                              </p:par>
                            </p:childTnLst>
                          </p:cTn>
                        </p:par>
                      </p:childTnLst>
                    </p:cTn>
                  </p:par>
                  <p:par>
                    <p:cTn id="62" fill="hold">
                      <p:stCondLst>
                        <p:cond delay="indefinite"/>
                      </p:stCondLst>
                      <p:childTnLst>
                        <p:par>
                          <p:cTn id="63" fill="hold">
                            <p:stCondLst>
                              <p:cond delay="0"/>
                            </p:stCondLst>
                            <p:childTnLst>
                              <p:par>
                                <p:cTn id="64" presetID="12" presetClass="entr" presetSubtype="4" fill="hold" grpId="0" nodeType="clickEffect">
                                  <p:stCondLst>
                                    <p:cond delay="0"/>
                                  </p:stCondLst>
                                  <p:childTnLst>
                                    <p:set>
                                      <p:cBhvr>
                                        <p:cTn id="65" dur="1" fill="hold">
                                          <p:stCondLst>
                                            <p:cond delay="0"/>
                                          </p:stCondLst>
                                        </p:cTn>
                                        <p:tgtEl>
                                          <p:spTgt spid="30"/>
                                        </p:tgtEl>
                                        <p:attrNameLst>
                                          <p:attrName>style.visibility</p:attrName>
                                        </p:attrNameLst>
                                      </p:cBhvr>
                                      <p:to>
                                        <p:strVal val="visible"/>
                                      </p:to>
                                    </p:set>
                                    <p:anim calcmode="lin" valueType="num">
                                      <p:cBhvr additive="base">
                                        <p:cTn id="66" dur="500"/>
                                        <p:tgtEl>
                                          <p:spTgt spid="30"/>
                                        </p:tgtEl>
                                        <p:attrNameLst>
                                          <p:attrName>ppt_y</p:attrName>
                                        </p:attrNameLst>
                                      </p:cBhvr>
                                      <p:tavLst>
                                        <p:tav tm="0">
                                          <p:val>
                                            <p:strVal val="#ppt_y+#ppt_h*1.125000"/>
                                          </p:val>
                                        </p:tav>
                                        <p:tav tm="100000">
                                          <p:val>
                                            <p:strVal val="#ppt_y"/>
                                          </p:val>
                                        </p:tav>
                                      </p:tavLst>
                                    </p:anim>
                                    <p:animEffect transition="in" filter="wipe(up)">
                                      <p:cBhvr>
                                        <p:cTn id="6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2" grpId="1"/>
      <p:bldP spid="23" grpId="0"/>
      <p:bldP spid="23" grpId="1"/>
      <p:bldP spid="25" grpId="0"/>
      <p:bldP spid="25" grpId="1"/>
      <p:bldP spid="27" grpId="0"/>
      <p:bldP spid="27" grpId="1"/>
      <p:bldP spid="29" grpId="0"/>
      <p:bldP spid="29" grpId="1"/>
      <p:bldP spid="31" grpId="0"/>
      <p:bldP spid="31" grpId="1"/>
      <p:bldP spid="22" grpId="0"/>
      <p:bldP spid="22" grpId="1"/>
      <p:bldP spid="24" grpId="0"/>
      <p:bldP spid="24" grpId="1"/>
      <p:bldP spid="26" grpId="0"/>
      <p:bldP spid="26" grpId="1"/>
      <p:bldP spid="28" grpId="0"/>
      <p:bldP spid="28" grpId="1"/>
      <p:bldP spid="30" grpId="0"/>
      <p:bldP spid="30"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 name="object 3"/>
          <p:cNvGrpSpPr/>
          <p:nvPr/>
        </p:nvGrpSpPr>
        <p:grpSpPr>
          <a:xfrm>
            <a:off x="-19050" y="0"/>
            <a:ext cx="12211050" cy="2352675"/>
            <a:chOff x="0" y="0"/>
            <a:chExt cx="12192000" cy="2352675"/>
          </a:xfrm>
        </p:grpSpPr>
        <p:sp>
          <p:nvSpPr>
            <p:cNvPr id="4" name="object 4"/>
            <p:cNvSpPr/>
            <p:nvPr/>
          </p:nvSpPr>
          <p:spPr>
            <a:xfrm>
              <a:off x="0" y="0"/>
              <a:ext cx="12192000" cy="2352675"/>
            </a:xfrm>
            <a:custGeom>
              <a:avLst/>
              <a:gdLst/>
              <a:ahLst/>
              <a:cxnLst/>
              <a:rect l="l" t="t" r="r" b="b"/>
              <a:pathLst>
                <a:path w="12192000" h="2352675">
                  <a:moveTo>
                    <a:pt x="12192000" y="0"/>
                  </a:moveTo>
                  <a:lnTo>
                    <a:pt x="0" y="0"/>
                  </a:lnTo>
                  <a:lnTo>
                    <a:pt x="0" y="2352675"/>
                  </a:lnTo>
                  <a:lnTo>
                    <a:pt x="12192000" y="2352675"/>
                  </a:lnTo>
                  <a:lnTo>
                    <a:pt x="12192000" y="0"/>
                  </a:lnTo>
                  <a:close/>
                </a:path>
              </a:pathLst>
            </a:custGeom>
            <a:solidFill>
              <a:srgbClr val="EFF8FF"/>
            </a:solidFill>
          </p:spPr>
          <p:txBody>
            <a:bodyPr wrap="square" lIns="0" tIns="0" rIns="0" bIns="0" rtlCol="0"/>
            <a:lstStyle/>
            <a:p/>
          </p:txBody>
        </p:sp>
        <p:sp>
          <p:nvSpPr>
            <p:cNvPr id="5" name="object 5"/>
            <p:cNvSpPr/>
            <p:nvPr/>
          </p:nvSpPr>
          <p:spPr>
            <a:xfrm>
              <a:off x="438150" y="0"/>
              <a:ext cx="11315700" cy="2009775"/>
            </a:xfrm>
            <a:custGeom>
              <a:avLst/>
              <a:gdLst/>
              <a:ahLst/>
              <a:cxnLst/>
              <a:rect l="l" t="t" r="r" b="b"/>
              <a:pathLst>
                <a:path w="11315700" h="2009775">
                  <a:moveTo>
                    <a:pt x="11132058" y="0"/>
                  </a:moveTo>
                  <a:lnTo>
                    <a:pt x="0" y="0"/>
                  </a:lnTo>
                  <a:lnTo>
                    <a:pt x="0" y="2009775"/>
                  </a:lnTo>
                  <a:lnTo>
                    <a:pt x="11315192" y="2009775"/>
                  </a:lnTo>
                  <a:lnTo>
                    <a:pt x="11315192" y="1731899"/>
                  </a:lnTo>
                  <a:lnTo>
                    <a:pt x="310756" y="1731899"/>
                  </a:lnTo>
                  <a:lnTo>
                    <a:pt x="261950" y="1722247"/>
                  </a:lnTo>
                  <a:lnTo>
                    <a:pt x="220548" y="1694561"/>
                  </a:lnTo>
                  <a:lnTo>
                    <a:pt x="192900" y="1653159"/>
                  </a:lnTo>
                  <a:lnTo>
                    <a:pt x="183184" y="1604390"/>
                  </a:lnTo>
                  <a:lnTo>
                    <a:pt x="183184" y="9525"/>
                  </a:lnTo>
                  <a:lnTo>
                    <a:pt x="11132058" y="9525"/>
                  </a:lnTo>
                  <a:lnTo>
                    <a:pt x="11132058" y="0"/>
                  </a:lnTo>
                  <a:close/>
                </a:path>
                <a:path w="11315700" h="2009775">
                  <a:moveTo>
                    <a:pt x="11315192" y="0"/>
                  </a:moveTo>
                  <a:lnTo>
                    <a:pt x="11132058" y="0"/>
                  </a:lnTo>
                  <a:lnTo>
                    <a:pt x="11132058" y="1604390"/>
                  </a:lnTo>
                  <a:lnTo>
                    <a:pt x="11131423" y="1616964"/>
                  </a:lnTo>
                  <a:lnTo>
                    <a:pt x="11116945" y="1664589"/>
                  </a:lnTo>
                  <a:lnTo>
                    <a:pt x="11085322" y="1703070"/>
                  </a:lnTo>
                  <a:lnTo>
                    <a:pt x="11041380" y="1726438"/>
                  </a:lnTo>
                  <a:lnTo>
                    <a:pt x="11004423" y="1731899"/>
                  </a:lnTo>
                  <a:lnTo>
                    <a:pt x="11315192" y="1731899"/>
                  </a:lnTo>
                  <a:lnTo>
                    <a:pt x="11315192" y="0"/>
                  </a:lnTo>
                  <a:close/>
                </a:path>
              </a:pathLst>
            </a:custGeom>
            <a:solidFill>
              <a:srgbClr val="000000">
                <a:alpha val="10195"/>
              </a:srgbClr>
            </a:solidFill>
          </p:spPr>
          <p:txBody>
            <a:bodyPr wrap="square" lIns="0" tIns="0" rIns="0" bIns="0" rtlCol="0"/>
            <a:lstStyle/>
            <a:p/>
          </p:txBody>
        </p:sp>
        <p:sp>
          <p:nvSpPr>
            <p:cNvPr id="6" name="object 6"/>
            <p:cNvSpPr/>
            <p:nvPr/>
          </p:nvSpPr>
          <p:spPr>
            <a:xfrm>
              <a:off x="609600" y="0"/>
              <a:ext cx="10963275" cy="1743075"/>
            </a:xfrm>
            <a:custGeom>
              <a:avLst/>
              <a:gdLst/>
              <a:ahLst/>
              <a:cxnLst/>
              <a:rect l="l" t="t" r="r" b="b"/>
              <a:pathLst>
                <a:path w="10963275" h="1743075">
                  <a:moveTo>
                    <a:pt x="10963275" y="0"/>
                  </a:moveTo>
                  <a:lnTo>
                    <a:pt x="0" y="0"/>
                  </a:lnTo>
                  <a:lnTo>
                    <a:pt x="0" y="1609978"/>
                  </a:lnTo>
                  <a:lnTo>
                    <a:pt x="7734" y="1654683"/>
                  </a:lnTo>
                  <a:lnTo>
                    <a:pt x="26060" y="1689100"/>
                  </a:lnTo>
                  <a:lnTo>
                    <a:pt x="53517" y="1716659"/>
                  </a:lnTo>
                  <a:lnTo>
                    <a:pt x="87795" y="1734947"/>
                  </a:lnTo>
                  <a:lnTo>
                    <a:pt x="125895" y="1742566"/>
                  </a:lnTo>
                  <a:lnTo>
                    <a:pt x="10830814" y="1742694"/>
                  </a:lnTo>
                  <a:lnTo>
                    <a:pt x="10843895" y="1742059"/>
                  </a:lnTo>
                  <a:lnTo>
                    <a:pt x="10881487" y="1732661"/>
                  </a:lnTo>
                  <a:lnTo>
                    <a:pt x="10914888" y="1712595"/>
                  </a:lnTo>
                  <a:lnTo>
                    <a:pt x="10940923" y="1683765"/>
                  </a:lnTo>
                  <a:lnTo>
                    <a:pt x="10957560" y="1648587"/>
                  </a:lnTo>
                  <a:lnTo>
                    <a:pt x="10963275" y="1609978"/>
                  </a:lnTo>
                  <a:lnTo>
                    <a:pt x="10963275" y="0"/>
                  </a:lnTo>
                  <a:close/>
                </a:path>
              </a:pathLst>
            </a:custGeom>
            <a:solidFill>
              <a:srgbClr val="FFFFFF"/>
            </a:solidFill>
          </p:spPr>
          <p:txBody>
            <a:bodyPr wrap="square" lIns="0" tIns="0" rIns="0" bIns="0" rtlCol="0"/>
            <a:lstStyle/>
            <a:p/>
          </p:txBody>
        </p:sp>
        <p:sp>
          <p:nvSpPr>
            <p:cNvPr id="7" name="object 7"/>
            <p:cNvSpPr/>
            <p:nvPr/>
          </p:nvSpPr>
          <p:spPr>
            <a:xfrm>
              <a:off x="609600" y="0"/>
              <a:ext cx="10972800" cy="1742439"/>
            </a:xfrm>
            <a:custGeom>
              <a:avLst/>
              <a:gdLst/>
              <a:ahLst/>
              <a:cxnLst/>
              <a:rect l="l" t="t" r="r" b="b"/>
              <a:pathLst>
                <a:path w="10972800" h="1742439">
                  <a:moveTo>
                    <a:pt x="10972800" y="0"/>
                  </a:moveTo>
                  <a:lnTo>
                    <a:pt x="10963275" y="0"/>
                  </a:lnTo>
                  <a:lnTo>
                    <a:pt x="10963275" y="1605279"/>
                  </a:lnTo>
                  <a:lnTo>
                    <a:pt x="10962640" y="1617852"/>
                  </a:lnTo>
                  <a:lnTo>
                    <a:pt x="10948162" y="1665604"/>
                  </a:lnTo>
                  <a:lnTo>
                    <a:pt x="10925429" y="1695958"/>
                  </a:lnTo>
                  <a:lnTo>
                    <a:pt x="10884535" y="1723263"/>
                  </a:lnTo>
                  <a:lnTo>
                    <a:pt x="10835640" y="1732914"/>
                  </a:lnTo>
                  <a:lnTo>
                    <a:pt x="137159" y="1732914"/>
                  </a:lnTo>
                  <a:lnTo>
                    <a:pt x="88328" y="1723263"/>
                  </a:lnTo>
                  <a:lnTo>
                    <a:pt x="47409" y="1695958"/>
                  </a:lnTo>
                  <a:lnTo>
                    <a:pt x="19240" y="1654175"/>
                  </a:lnTo>
                  <a:lnTo>
                    <a:pt x="9525" y="1605279"/>
                  </a:lnTo>
                  <a:lnTo>
                    <a:pt x="9525" y="0"/>
                  </a:lnTo>
                  <a:lnTo>
                    <a:pt x="0" y="0"/>
                  </a:lnTo>
                  <a:lnTo>
                    <a:pt x="0" y="1605279"/>
                  </a:lnTo>
                  <a:lnTo>
                    <a:pt x="660" y="1618869"/>
                  </a:lnTo>
                  <a:lnTo>
                    <a:pt x="10452" y="1657858"/>
                  </a:lnTo>
                  <a:lnTo>
                    <a:pt x="31089" y="1692275"/>
                  </a:lnTo>
                  <a:lnTo>
                    <a:pt x="72440" y="1726184"/>
                  </a:lnTo>
                  <a:lnTo>
                    <a:pt x="110401" y="1739900"/>
                  </a:lnTo>
                  <a:lnTo>
                    <a:pt x="137159" y="1742439"/>
                  </a:lnTo>
                  <a:lnTo>
                    <a:pt x="10835640" y="1742439"/>
                  </a:lnTo>
                  <a:lnTo>
                    <a:pt x="10875391" y="1736598"/>
                  </a:lnTo>
                  <a:lnTo>
                    <a:pt x="10911840" y="1719326"/>
                  </a:lnTo>
                  <a:lnTo>
                    <a:pt x="10941685" y="1692275"/>
                  </a:lnTo>
                  <a:lnTo>
                    <a:pt x="10966958" y="1645030"/>
                  </a:lnTo>
                  <a:lnTo>
                    <a:pt x="10972800" y="1605279"/>
                  </a:lnTo>
                  <a:lnTo>
                    <a:pt x="10972800" y="0"/>
                  </a:lnTo>
                  <a:close/>
                </a:path>
              </a:pathLst>
            </a:custGeom>
            <a:solidFill>
              <a:srgbClr val="B8E6FC"/>
            </a:solidFill>
          </p:spPr>
          <p:txBody>
            <a:bodyPr wrap="square" lIns="0" tIns="0" rIns="0" bIns="0" rtlCol="0"/>
            <a:lstStyle/>
            <a:p/>
          </p:txBody>
        </p:sp>
        <p:sp>
          <p:nvSpPr>
            <p:cNvPr id="8" name="object 8"/>
            <p:cNvSpPr/>
            <p:nvPr/>
          </p:nvSpPr>
          <p:spPr>
            <a:xfrm>
              <a:off x="619125" y="0"/>
              <a:ext cx="10953750" cy="647700"/>
            </a:xfrm>
            <a:custGeom>
              <a:avLst/>
              <a:gdLst/>
              <a:ahLst/>
              <a:cxnLst/>
              <a:rect l="l" t="t" r="r" b="b"/>
              <a:pathLst>
                <a:path w="10953750" h="647700">
                  <a:moveTo>
                    <a:pt x="10953750" y="0"/>
                  </a:moveTo>
                  <a:lnTo>
                    <a:pt x="0" y="0"/>
                  </a:lnTo>
                  <a:lnTo>
                    <a:pt x="0" y="647700"/>
                  </a:lnTo>
                  <a:lnTo>
                    <a:pt x="10953750" y="647700"/>
                  </a:lnTo>
                  <a:lnTo>
                    <a:pt x="10953750" y="0"/>
                  </a:lnTo>
                  <a:close/>
                </a:path>
              </a:pathLst>
            </a:custGeom>
            <a:solidFill>
              <a:srgbClr val="EFF8FF"/>
            </a:solidFill>
          </p:spPr>
          <p:txBody>
            <a:bodyPr wrap="square" lIns="0" tIns="0" rIns="0" bIns="0" rtlCol="0"/>
            <a:lstStyle/>
            <a:p/>
          </p:txBody>
        </p:sp>
        <p:sp>
          <p:nvSpPr>
            <p:cNvPr id="9" name="object 9"/>
            <p:cNvSpPr/>
            <p:nvPr/>
          </p:nvSpPr>
          <p:spPr>
            <a:xfrm>
              <a:off x="619125" y="638175"/>
              <a:ext cx="10953750" cy="9525"/>
            </a:xfrm>
            <a:custGeom>
              <a:avLst/>
              <a:gdLst/>
              <a:ahLst/>
              <a:cxnLst/>
              <a:rect l="l" t="t" r="r" b="b"/>
              <a:pathLst>
                <a:path w="10953750" h="9525">
                  <a:moveTo>
                    <a:pt x="10953750" y="0"/>
                  </a:moveTo>
                  <a:lnTo>
                    <a:pt x="0" y="0"/>
                  </a:lnTo>
                  <a:lnTo>
                    <a:pt x="0" y="9525"/>
                  </a:lnTo>
                  <a:lnTo>
                    <a:pt x="10953750" y="9525"/>
                  </a:lnTo>
                  <a:lnTo>
                    <a:pt x="10953750" y="0"/>
                  </a:lnTo>
                  <a:close/>
                </a:path>
              </a:pathLst>
            </a:custGeom>
            <a:solidFill>
              <a:srgbClr val="DFF0FD"/>
            </a:solidFill>
          </p:spPr>
          <p:txBody>
            <a:bodyPr wrap="square" lIns="0" tIns="0" rIns="0" bIns="0" rtlCol="0"/>
            <a:lstStyle/>
            <a:p/>
          </p:txBody>
        </p:sp>
        <p:sp>
          <p:nvSpPr>
            <p:cNvPr id="10" name="object 10"/>
            <p:cNvSpPr/>
            <p:nvPr/>
          </p:nvSpPr>
          <p:spPr>
            <a:xfrm>
              <a:off x="619125" y="647700"/>
              <a:ext cx="10953750" cy="647700"/>
            </a:xfrm>
            <a:custGeom>
              <a:avLst/>
              <a:gdLst/>
              <a:ahLst/>
              <a:cxnLst/>
              <a:rect l="l" t="t" r="r" b="b"/>
              <a:pathLst>
                <a:path w="10953750" h="647700">
                  <a:moveTo>
                    <a:pt x="10953750" y="0"/>
                  </a:moveTo>
                  <a:lnTo>
                    <a:pt x="0" y="0"/>
                  </a:lnTo>
                  <a:lnTo>
                    <a:pt x="0" y="647700"/>
                  </a:lnTo>
                  <a:lnTo>
                    <a:pt x="10953750" y="647700"/>
                  </a:lnTo>
                  <a:lnTo>
                    <a:pt x="10953750" y="0"/>
                  </a:lnTo>
                  <a:close/>
                </a:path>
              </a:pathLst>
            </a:custGeom>
            <a:solidFill>
              <a:srgbClr val="FFFFFF"/>
            </a:solidFill>
          </p:spPr>
          <p:txBody>
            <a:bodyPr wrap="square" lIns="0" tIns="0" rIns="0" bIns="0" rtlCol="0"/>
            <a:lstStyle/>
            <a:p/>
          </p:txBody>
        </p:sp>
        <p:sp>
          <p:nvSpPr>
            <p:cNvPr id="11" name="object 11"/>
            <p:cNvSpPr/>
            <p:nvPr/>
          </p:nvSpPr>
          <p:spPr>
            <a:xfrm>
              <a:off x="619125" y="1285875"/>
              <a:ext cx="10953750" cy="9525"/>
            </a:xfrm>
            <a:custGeom>
              <a:avLst/>
              <a:gdLst/>
              <a:ahLst/>
              <a:cxnLst/>
              <a:rect l="l" t="t" r="r" b="b"/>
              <a:pathLst>
                <a:path w="10953750" h="9525">
                  <a:moveTo>
                    <a:pt x="10953750" y="0"/>
                  </a:moveTo>
                  <a:lnTo>
                    <a:pt x="0" y="0"/>
                  </a:lnTo>
                  <a:lnTo>
                    <a:pt x="0" y="9525"/>
                  </a:lnTo>
                  <a:lnTo>
                    <a:pt x="10953750" y="9525"/>
                  </a:lnTo>
                  <a:lnTo>
                    <a:pt x="10953750" y="0"/>
                  </a:lnTo>
                  <a:close/>
                </a:path>
              </a:pathLst>
            </a:custGeom>
            <a:solidFill>
              <a:srgbClr val="DFF0FD"/>
            </a:solidFill>
          </p:spPr>
          <p:txBody>
            <a:bodyPr wrap="square" lIns="0" tIns="0" rIns="0" bIns="0" rtlCol="0"/>
            <a:lstStyle/>
            <a:p/>
          </p:txBody>
        </p:sp>
        <p:sp>
          <p:nvSpPr>
            <p:cNvPr id="12" name="object 12"/>
            <p:cNvSpPr/>
            <p:nvPr/>
          </p:nvSpPr>
          <p:spPr>
            <a:xfrm>
              <a:off x="619125" y="1295400"/>
              <a:ext cx="10953750" cy="438150"/>
            </a:xfrm>
            <a:custGeom>
              <a:avLst/>
              <a:gdLst/>
              <a:ahLst/>
              <a:cxnLst/>
              <a:rect l="l" t="t" r="r" b="b"/>
              <a:pathLst>
                <a:path w="10953750" h="438150">
                  <a:moveTo>
                    <a:pt x="10953750" y="0"/>
                  </a:moveTo>
                  <a:lnTo>
                    <a:pt x="0" y="0"/>
                  </a:lnTo>
                  <a:lnTo>
                    <a:pt x="0" y="310388"/>
                  </a:lnTo>
                  <a:lnTo>
                    <a:pt x="28917" y="391287"/>
                  </a:lnTo>
                  <a:lnTo>
                    <a:pt x="67411" y="422910"/>
                  </a:lnTo>
                  <a:lnTo>
                    <a:pt x="115062" y="437388"/>
                  </a:lnTo>
                  <a:lnTo>
                    <a:pt x="127634" y="438023"/>
                  </a:lnTo>
                  <a:lnTo>
                    <a:pt x="10826115" y="438023"/>
                  </a:lnTo>
                  <a:lnTo>
                    <a:pt x="10875010" y="428244"/>
                  </a:lnTo>
                  <a:lnTo>
                    <a:pt x="10916412" y="400685"/>
                  </a:lnTo>
                  <a:lnTo>
                    <a:pt x="10943971" y="359283"/>
                  </a:lnTo>
                  <a:lnTo>
                    <a:pt x="10953750" y="310388"/>
                  </a:lnTo>
                  <a:lnTo>
                    <a:pt x="10953750" y="0"/>
                  </a:lnTo>
                  <a:close/>
                </a:path>
              </a:pathLst>
            </a:custGeom>
            <a:solidFill>
              <a:srgbClr val="EFF8FF"/>
            </a:solidFill>
          </p:spPr>
          <p:txBody>
            <a:bodyPr wrap="square" lIns="0" tIns="0" rIns="0" bIns="0" rtlCol="0"/>
            <a:lstStyle/>
            <a:p/>
          </p:txBody>
        </p:sp>
      </p:grpSp>
      <p:sp>
        <p:nvSpPr>
          <p:cNvPr id="2" name="Text Box 1"/>
          <p:cNvSpPr txBox="1"/>
          <p:nvPr/>
        </p:nvSpPr>
        <p:spPr>
          <a:xfrm>
            <a:off x="954405" y="123825"/>
            <a:ext cx="1864995" cy="368300"/>
          </a:xfrm>
          <a:prstGeom prst="rect">
            <a:avLst/>
          </a:prstGeom>
          <a:noFill/>
        </p:spPr>
        <p:txBody>
          <a:bodyPr wrap="square" rtlCol="0">
            <a:spAutoFit/>
          </a:bodyPr>
          <a:p>
            <a:r>
              <a:rPr lang="en-US"/>
              <a:t>VIRUS H</a:t>
            </a:r>
            <a:endParaRPr lang="en-US"/>
          </a:p>
        </p:txBody>
      </p:sp>
      <p:sp>
        <p:nvSpPr>
          <p:cNvPr id="13" name="Text Box 12"/>
          <p:cNvSpPr txBox="1"/>
          <p:nvPr/>
        </p:nvSpPr>
        <p:spPr>
          <a:xfrm>
            <a:off x="993140" y="737870"/>
            <a:ext cx="1778635" cy="368300"/>
          </a:xfrm>
          <a:prstGeom prst="rect">
            <a:avLst/>
          </a:prstGeom>
          <a:noFill/>
        </p:spPr>
        <p:txBody>
          <a:bodyPr wrap="square" rtlCol="0">
            <a:spAutoFit/>
          </a:bodyPr>
          <a:p>
            <a:r>
              <a:rPr lang="en-US"/>
              <a:t>VIRUS I</a:t>
            </a:r>
            <a:endParaRPr lang="en-US"/>
          </a:p>
        </p:txBody>
      </p:sp>
      <p:sp>
        <p:nvSpPr>
          <p:cNvPr id="14" name="Text Box 13"/>
          <p:cNvSpPr txBox="1"/>
          <p:nvPr/>
        </p:nvSpPr>
        <p:spPr>
          <a:xfrm>
            <a:off x="954405" y="1323340"/>
            <a:ext cx="1673860" cy="368300"/>
          </a:xfrm>
          <a:prstGeom prst="rect">
            <a:avLst/>
          </a:prstGeom>
          <a:noFill/>
        </p:spPr>
        <p:txBody>
          <a:bodyPr wrap="square" rtlCol="0">
            <a:spAutoFit/>
          </a:bodyPr>
          <a:p>
            <a:r>
              <a:rPr lang="en-US"/>
              <a:t>VIRUS J</a:t>
            </a:r>
            <a:endParaRPr lang="en-US"/>
          </a:p>
        </p:txBody>
      </p:sp>
      <p:sp>
        <p:nvSpPr>
          <p:cNvPr id="15" name="Text Box 14"/>
          <p:cNvSpPr txBox="1"/>
          <p:nvPr>
            <p:custDataLst>
              <p:tags r:id="rId1"/>
            </p:custDataLst>
          </p:nvPr>
        </p:nvSpPr>
        <p:spPr>
          <a:xfrm>
            <a:off x="6705600" y="229235"/>
            <a:ext cx="1054100" cy="368300"/>
          </a:xfrm>
          <a:prstGeom prst="rect">
            <a:avLst/>
          </a:prstGeom>
          <a:noFill/>
        </p:spPr>
        <p:txBody>
          <a:bodyPr wrap="square" rtlCol="0">
            <a:spAutoFit/>
          </a:bodyPr>
          <a:p>
            <a:r>
              <a:rPr lang="en-US" i="1">
                <a:solidFill>
                  <a:schemeClr val="accent1"/>
                </a:solidFill>
              </a:rPr>
              <a:t>15%</a:t>
            </a:r>
            <a:endParaRPr lang="en-US" i="1">
              <a:solidFill>
                <a:schemeClr val="accent1"/>
              </a:solidFill>
            </a:endParaRPr>
          </a:p>
        </p:txBody>
      </p:sp>
      <p:sp>
        <p:nvSpPr>
          <p:cNvPr id="16" name="Text Box 15"/>
          <p:cNvSpPr txBox="1"/>
          <p:nvPr>
            <p:custDataLst>
              <p:tags r:id="rId2"/>
            </p:custDataLst>
          </p:nvPr>
        </p:nvSpPr>
        <p:spPr>
          <a:xfrm>
            <a:off x="6781800" y="728345"/>
            <a:ext cx="1273175" cy="368300"/>
          </a:xfrm>
          <a:prstGeom prst="rect">
            <a:avLst/>
          </a:prstGeom>
          <a:noFill/>
        </p:spPr>
        <p:txBody>
          <a:bodyPr wrap="square" rtlCol="0">
            <a:spAutoFit/>
          </a:bodyPr>
          <a:p>
            <a:r>
              <a:rPr lang="en-US" i="1">
                <a:solidFill>
                  <a:schemeClr val="accent1"/>
                </a:solidFill>
              </a:rPr>
              <a:t>6%</a:t>
            </a:r>
            <a:endParaRPr lang="en-US" i="1">
              <a:solidFill>
                <a:schemeClr val="accent1"/>
              </a:solidFill>
            </a:endParaRPr>
          </a:p>
        </p:txBody>
      </p:sp>
      <p:sp>
        <p:nvSpPr>
          <p:cNvPr id="17" name="Text Box 16"/>
          <p:cNvSpPr txBox="1"/>
          <p:nvPr>
            <p:custDataLst>
              <p:tags r:id="rId3"/>
            </p:custDataLst>
          </p:nvPr>
        </p:nvSpPr>
        <p:spPr>
          <a:xfrm>
            <a:off x="6781800" y="1390015"/>
            <a:ext cx="1148715" cy="368300"/>
          </a:xfrm>
          <a:prstGeom prst="rect">
            <a:avLst/>
          </a:prstGeom>
          <a:noFill/>
        </p:spPr>
        <p:txBody>
          <a:bodyPr wrap="square" rtlCol="0">
            <a:spAutoFit/>
          </a:bodyPr>
          <a:p>
            <a:r>
              <a:rPr lang="en-US" i="1">
                <a:solidFill>
                  <a:schemeClr val="accent1"/>
                </a:solidFill>
              </a:rPr>
              <a:t>12%</a:t>
            </a:r>
            <a:endParaRPr lang="en-US" i="1">
              <a:solidFill>
                <a:schemeClr val="accen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p:tgtEl>
                                          <p:spTgt spid="13"/>
                                        </p:tgtEl>
                                        <p:attrNameLst>
                                          <p:attrName>ppt_y</p:attrName>
                                        </p:attrNameLst>
                                      </p:cBhvr>
                                      <p:tavLst>
                                        <p:tav tm="0">
                                          <p:val>
                                            <p:strVal val="#ppt_y+#ppt_h*1.125000"/>
                                          </p:val>
                                        </p:tav>
                                        <p:tav tm="100000">
                                          <p:val>
                                            <p:strVal val="#ppt_y"/>
                                          </p:val>
                                        </p:tav>
                                      </p:tavLst>
                                    </p:anim>
                                    <p:animEffect transition="in" filter="wipe(up)">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p:tgtEl>
                                          <p:spTgt spid="14"/>
                                        </p:tgtEl>
                                        <p:attrNameLst>
                                          <p:attrName>ppt_y</p:attrName>
                                        </p:attrNameLst>
                                      </p:cBhvr>
                                      <p:tavLst>
                                        <p:tav tm="0">
                                          <p:val>
                                            <p:strVal val="#ppt_y+#ppt_h*1.125000"/>
                                          </p:val>
                                        </p:tav>
                                        <p:tav tm="100000">
                                          <p:val>
                                            <p:strVal val="#ppt_y"/>
                                          </p:val>
                                        </p:tav>
                                      </p:tavLst>
                                    </p:anim>
                                    <p:animEffect transition="in" filter="wipe(up)">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25" dur="2000" fill="hold"/>
                                              <p:tgtEl>
                                                <p:spTgt spid="15"/>
                                              </p:tgtEl>
                                              <p:attrNameLst>
                                                <p:attrName>num.show</p:attrName>
                                              </p:attrNameLst>
                                            </p:cBhvr>
                                            <p:tavLst>
                                              <p:tav tm="0">
                                                <p:val>
                                                  <p:fltVal val="0"/>
                                                </p:val>
                                              </p:tav>
                                              <p:tav tm="100000">
                                                <p:val>
                                                  <p:strVal val="#ppt_v"/>
                                                </p:val>
                                              </p:tav>
                                            </p:tavLst>
                                          </p:anim>
                                        </wppc:dynamicDigit>
                                      </p:ext>
                                    </p:extLs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6"/>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30" dur="1000" fill="hold"/>
                                              <p:tgtEl>
                                                <p:spTgt spid="16"/>
                                              </p:tgtEl>
                                              <p:attrNameLst>
                                                <p:attrName>num.show</p:attrName>
                                              </p:attrNameLst>
                                            </p:cBhvr>
                                            <p:tavLst>
                                              <p:tav tm="0">
                                                <p:val>
                                                  <p:fltVal val="0"/>
                                                </p:val>
                                              </p:tav>
                                              <p:tav tm="100000">
                                                <p:val>
                                                  <p:strVal val="#ppt_v"/>
                                                </p:val>
                                              </p:tav>
                                            </p:tavLst>
                                          </p:anim>
                                        </wppc:dynamicDigit>
                                      </p:ext>
                                    </p:extLs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35" dur="2000" fill="hold"/>
                                              <p:tgtEl>
                                                <p:spTgt spid="17"/>
                                              </p:tgtEl>
                                              <p:attrNameLst>
                                                <p:attrName>num.show</p:attrName>
                                              </p:attrNameLst>
                                            </p:cBhvr>
                                            <p:tavLst>
                                              <p:tav tm="0">
                                                <p:val>
                                                  <p:fltVal val="0"/>
                                                </p:val>
                                              </p:tav>
                                              <p:tav tm="100000">
                                                <p:val>
                                                  <p:strVal val="#ppt_v"/>
                                                </p:val>
                                              </p:tav>
                                            </p:tavLst>
                                          </p:anim>
                                        </wppc:dynamicDigit>
                                      </p:ext>
                                    </p:extLs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13" grpId="0"/>
      <p:bldP spid="13" grpId="1"/>
      <p:bldP spid="14" grpId="0"/>
      <p:bldP spid="14" grpId="1"/>
      <p:bldP spid="15" grpId="0"/>
      <p:bldP spid="15" grpId="1"/>
      <p:bldP spid="16" grpId="0"/>
      <p:bldP spid="16" grpId="1"/>
      <p:bldP spid="17" grpId="0"/>
      <p:bldP spid="17"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001F5F"/>
          </a:solidFill>
        </p:spPr>
        <p:txBody>
          <a:bodyPr wrap="square" lIns="0" tIns="0" rIns="0" bIns="0" rtlCol="0"/>
          <a:lstStyle/>
          <a:p/>
        </p:txBody>
      </p:sp>
      <p:sp>
        <p:nvSpPr>
          <p:cNvPr id="21" name="object 21"/>
          <p:cNvSpPr/>
          <p:nvPr/>
        </p:nvSpPr>
        <p:spPr>
          <a:xfrm>
            <a:off x="5671185" y="3222625"/>
            <a:ext cx="933450" cy="76200"/>
          </a:xfrm>
          <a:custGeom>
            <a:avLst/>
            <a:gdLst/>
            <a:ahLst/>
            <a:cxnLst/>
            <a:rect l="l" t="t" r="r" b="b"/>
            <a:pathLst>
              <a:path w="933450" h="76200">
                <a:moveTo>
                  <a:pt x="933450" y="0"/>
                </a:moveTo>
                <a:lnTo>
                  <a:pt x="0" y="0"/>
                </a:lnTo>
                <a:lnTo>
                  <a:pt x="0" y="76200"/>
                </a:lnTo>
                <a:lnTo>
                  <a:pt x="933450" y="76200"/>
                </a:lnTo>
                <a:lnTo>
                  <a:pt x="933450" y="0"/>
                </a:lnTo>
                <a:close/>
              </a:path>
            </a:pathLst>
          </a:custGeom>
          <a:solidFill>
            <a:srgbClr val="04B5D3"/>
          </a:solidFill>
        </p:spPr>
        <p:txBody>
          <a:bodyPr wrap="square" lIns="0" tIns="0" rIns="0" bIns="0" rtlCol="0"/>
          <a:lstStyle/>
          <a:p/>
        </p:txBody>
      </p:sp>
      <p:sp>
        <p:nvSpPr>
          <p:cNvPr id="22" name="object 22"/>
          <p:cNvSpPr txBox="1"/>
          <p:nvPr/>
        </p:nvSpPr>
        <p:spPr>
          <a:xfrm>
            <a:off x="3825875" y="2747010"/>
            <a:ext cx="4528185" cy="586740"/>
          </a:xfrm>
          <a:prstGeom prst="rect">
            <a:avLst/>
          </a:prstGeom>
        </p:spPr>
        <p:txBody>
          <a:bodyPr vert="horz" wrap="square" lIns="0" tIns="16510" rIns="0" bIns="0" rtlCol="0">
            <a:spAutoFit/>
          </a:bodyPr>
          <a:lstStyle/>
          <a:p>
            <a:pPr marL="12700">
              <a:lnSpc>
                <a:spcPct val="100000"/>
              </a:lnSpc>
              <a:spcBef>
                <a:spcPts val="130"/>
              </a:spcBef>
            </a:pPr>
            <a:r>
              <a:rPr sz="3650" b="1" spc="-135" dirty="0">
                <a:solidFill>
                  <a:schemeClr val="bg1"/>
                </a:solidFill>
                <a:latin typeface="Arial" panose="020B0604020202020204"/>
                <a:cs typeface="Arial" panose="020B0604020202020204"/>
              </a:rPr>
              <a:t>Modes</a:t>
            </a:r>
            <a:r>
              <a:rPr sz="3650" b="1" spc="-605" dirty="0">
                <a:solidFill>
                  <a:schemeClr val="bg1"/>
                </a:solidFill>
                <a:latin typeface="Arial" panose="020B0604020202020204"/>
                <a:cs typeface="Arial" panose="020B0604020202020204"/>
              </a:rPr>
              <a:t> </a:t>
            </a:r>
            <a:r>
              <a:rPr sz="3650" b="1" spc="-65" dirty="0">
                <a:solidFill>
                  <a:schemeClr val="bg1"/>
                </a:solidFill>
                <a:latin typeface="Arial" panose="020B0604020202020204"/>
                <a:cs typeface="Arial" panose="020B0604020202020204"/>
              </a:rPr>
              <a:t>of</a:t>
            </a:r>
            <a:r>
              <a:rPr sz="3650" b="1" spc="-495" dirty="0">
                <a:solidFill>
                  <a:schemeClr val="bg1"/>
                </a:solidFill>
                <a:latin typeface="Arial" panose="020B0604020202020204"/>
                <a:cs typeface="Arial" panose="020B0604020202020204"/>
              </a:rPr>
              <a:t> </a:t>
            </a:r>
            <a:r>
              <a:rPr sz="3650" b="1" spc="-305" dirty="0">
                <a:solidFill>
                  <a:schemeClr val="bg1"/>
                </a:solidFill>
                <a:latin typeface="Arial" panose="020B0604020202020204"/>
                <a:cs typeface="Arial" panose="020B0604020202020204"/>
              </a:rPr>
              <a:t>Transmission</a:t>
            </a:r>
            <a:endParaRPr sz="3650" b="1" spc="-305" dirty="0">
              <a:solidFill>
                <a:schemeClr val="bg1"/>
              </a:solidFill>
              <a:latin typeface="Arial" panose="020B0604020202020204"/>
              <a:cs typeface="Arial" panose="020B0604020202020204"/>
            </a:endParaRPr>
          </a:p>
        </p:txBody>
      </p:sp>
      <p:pic>
        <p:nvPicPr>
          <p:cNvPr id="23" name="Picture 22" descr="modes"/>
          <p:cNvPicPr>
            <a:picLocks noChangeAspect="1"/>
          </p:cNvPicPr>
          <p:nvPr/>
        </p:nvPicPr>
        <p:blipFill>
          <a:blip r:embed="rId1"/>
          <a:stretch>
            <a:fillRect/>
          </a:stretch>
        </p:blipFill>
        <p:spPr>
          <a:xfrm>
            <a:off x="635" y="3810"/>
            <a:ext cx="12207240" cy="68541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custDataLst>
              <p:tags r:id="rId1"/>
            </p:custDataLst>
          </p:nvPr>
        </p:nvSpPr>
        <p:spPr>
          <a:xfrm>
            <a:off x="597534" y="1732533"/>
            <a:ext cx="607695" cy="712470"/>
          </a:xfrm>
          <a:prstGeom prst="rect">
            <a:avLst/>
          </a:prstGeom>
        </p:spPr>
        <p:txBody>
          <a:bodyPr vert="horz" wrap="square" lIns="0" tIns="13335" rIns="0" bIns="0" rtlCol="0">
            <a:spAutoFit/>
          </a:bodyPr>
          <a:lstStyle/>
          <a:p>
            <a:pPr marL="12700">
              <a:lnSpc>
                <a:spcPct val="100000"/>
              </a:lnSpc>
              <a:spcBef>
                <a:spcPts val="105"/>
              </a:spcBef>
            </a:pPr>
            <a:r>
              <a:rPr sz="4500" b="1" spc="-360" dirty="0">
                <a:solidFill>
                  <a:srgbClr val="FFFFFF"/>
                </a:solidFill>
                <a:latin typeface="Arial" panose="020B0604020202020204"/>
                <a:cs typeface="Arial" panose="020B0604020202020204"/>
              </a:rPr>
              <a:t>01</a:t>
            </a:r>
            <a:endParaRPr sz="4500">
              <a:latin typeface="Arial" panose="020B0604020202020204"/>
              <a:cs typeface="Arial" panose="020B0604020202020204"/>
            </a:endParaRPr>
          </a:p>
        </p:txBody>
      </p:sp>
      <p:sp>
        <p:nvSpPr>
          <p:cNvPr id="3" name="object 3"/>
          <p:cNvSpPr txBox="1"/>
          <p:nvPr>
            <p:custDataLst>
              <p:tags r:id="rId2"/>
            </p:custDataLst>
          </p:nvPr>
        </p:nvSpPr>
        <p:spPr>
          <a:xfrm>
            <a:off x="1375028" y="1894522"/>
            <a:ext cx="2472690" cy="334645"/>
          </a:xfrm>
          <a:prstGeom prst="rect">
            <a:avLst/>
          </a:prstGeom>
        </p:spPr>
        <p:txBody>
          <a:bodyPr vert="horz" wrap="square" lIns="0" tIns="15875" rIns="0" bIns="0" rtlCol="0">
            <a:spAutoFit/>
          </a:bodyPr>
          <a:lstStyle/>
          <a:p>
            <a:pPr marL="12700">
              <a:lnSpc>
                <a:spcPct val="100000"/>
              </a:lnSpc>
              <a:spcBef>
                <a:spcPts val="125"/>
              </a:spcBef>
            </a:pPr>
            <a:r>
              <a:rPr sz="2000" b="1" spc="-60" dirty="0">
                <a:solidFill>
                  <a:srgbClr val="FFFFFF"/>
                </a:solidFill>
                <a:latin typeface="Arial" panose="020B0604020202020204"/>
                <a:cs typeface="Arial" panose="020B0604020202020204"/>
              </a:rPr>
              <a:t>TABLE</a:t>
            </a:r>
            <a:r>
              <a:rPr sz="2000" b="1" spc="-165" dirty="0">
                <a:solidFill>
                  <a:srgbClr val="FFFFFF"/>
                </a:solidFill>
                <a:latin typeface="Arial" panose="020B0604020202020204"/>
                <a:cs typeface="Arial" panose="020B0604020202020204"/>
              </a:rPr>
              <a:t> </a:t>
            </a:r>
            <a:r>
              <a:rPr sz="2000" b="1" spc="-30" dirty="0">
                <a:solidFill>
                  <a:srgbClr val="FFFFFF"/>
                </a:solidFill>
                <a:latin typeface="Arial" panose="020B0604020202020204"/>
                <a:cs typeface="Arial" panose="020B0604020202020204"/>
              </a:rPr>
              <a:t>OF</a:t>
            </a:r>
            <a:r>
              <a:rPr sz="2000" b="1" spc="-200" dirty="0">
                <a:solidFill>
                  <a:srgbClr val="FFFFFF"/>
                </a:solidFill>
                <a:latin typeface="Arial" panose="020B0604020202020204"/>
                <a:cs typeface="Arial" panose="020B0604020202020204"/>
              </a:rPr>
              <a:t> </a:t>
            </a:r>
            <a:r>
              <a:rPr sz="2000" b="1" spc="-35" dirty="0">
                <a:solidFill>
                  <a:srgbClr val="FFFFFF"/>
                </a:solidFill>
                <a:latin typeface="Arial" panose="020B0604020202020204"/>
                <a:cs typeface="Arial" panose="020B0604020202020204"/>
              </a:rPr>
              <a:t>CONTENT</a:t>
            </a:r>
            <a:endParaRPr sz="2000">
              <a:latin typeface="Arial" panose="020B0604020202020204"/>
              <a:cs typeface="Arial" panose="020B0604020202020204"/>
            </a:endParaRPr>
          </a:p>
        </p:txBody>
      </p:sp>
      <p:sp>
        <p:nvSpPr>
          <p:cNvPr id="4" name="object 4"/>
          <p:cNvSpPr txBox="1"/>
          <p:nvPr>
            <p:custDataLst>
              <p:tags r:id="rId3"/>
            </p:custDataLst>
          </p:nvPr>
        </p:nvSpPr>
        <p:spPr>
          <a:xfrm>
            <a:off x="6362446" y="1732533"/>
            <a:ext cx="693420" cy="712470"/>
          </a:xfrm>
          <a:prstGeom prst="rect">
            <a:avLst/>
          </a:prstGeom>
        </p:spPr>
        <p:txBody>
          <a:bodyPr vert="horz" wrap="square" lIns="0" tIns="13335" rIns="0" bIns="0" rtlCol="0">
            <a:spAutoFit/>
          </a:bodyPr>
          <a:lstStyle/>
          <a:p>
            <a:pPr marL="12700">
              <a:lnSpc>
                <a:spcPct val="100000"/>
              </a:lnSpc>
              <a:spcBef>
                <a:spcPts val="105"/>
              </a:spcBef>
            </a:pPr>
            <a:r>
              <a:rPr sz="4500" b="1" spc="95" dirty="0">
                <a:solidFill>
                  <a:srgbClr val="FFFFFF"/>
                </a:solidFill>
                <a:latin typeface="Arial" panose="020B0604020202020204"/>
                <a:cs typeface="Arial" panose="020B0604020202020204"/>
              </a:rPr>
              <a:t>02</a:t>
            </a:r>
            <a:endParaRPr sz="4500">
              <a:latin typeface="Arial" panose="020B0604020202020204"/>
              <a:cs typeface="Arial" panose="020B0604020202020204"/>
            </a:endParaRPr>
          </a:p>
        </p:txBody>
      </p:sp>
      <p:sp>
        <p:nvSpPr>
          <p:cNvPr id="5" name="object 5"/>
          <p:cNvSpPr txBox="1"/>
          <p:nvPr>
            <p:custDataLst>
              <p:tags r:id="rId4"/>
            </p:custDataLst>
          </p:nvPr>
        </p:nvSpPr>
        <p:spPr>
          <a:xfrm>
            <a:off x="7395209" y="1933511"/>
            <a:ext cx="2578100" cy="334645"/>
          </a:xfrm>
          <a:prstGeom prst="rect">
            <a:avLst/>
          </a:prstGeom>
        </p:spPr>
        <p:txBody>
          <a:bodyPr vert="horz" wrap="square" lIns="0" tIns="15875" rIns="0" bIns="0" rtlCol="0">
            <a:spAutoFit/>
          </a:bodyPr>
          <a:lstStyle/>
          <a:p>
            <a:pPr marL="12700">
              <a:lnSpc>
                <a:spcPct val="100000"/>
              </a:lnSpc>
              <a:spcBef>
                <a:spcPts val="125"/>
              </a:spcBef>
            </a:pPr>
            <a:r>
              <a:rPr sz="2000" b="1" spc="-55" dirty="0">
                <a:solidFill>
                  <a:srgbClr val="FFFFFF"/>
                </a:solidFill>
                <a:latin typeface="Arial" panose="020B0604020202020204"/>
                <a:cs typeface="Arial" panose="020B0604020202020204"/>
              </a:rPr>
              <a:t>STUDY</a:t>
            </a:r>
            <a:r>
              <a:rPr sz="2000" b="1" spc="-65" dirty="0">
                <a:solidFill>
                  <a:srgbClr val="FFFFFF"/>
                </a:solidFill>
                <a:latin typeface="Arial" panose="020B0604020202020204"/>
                <a:cs typeface="Arial" panose="020B0604020202020204"/>
              </a:rPr>
              <a:t> </a:t>
            </a:r>
            <a:r>
              <a:rPr sz="2000" b="1" spc="-45" dirty="0">
                <a:solidFill>
                  <a:srgbClr val="FFFFFF"/>
                </a:solidFill>
                <a:latin typeface="Arial" panose="020B0604020202020204"/>
                <a:cs typeface="Arial" panose="020B0604020202020204"/>
              </a:rPr>
              <a:t>FRAMEWORK</a:t>
            </a:r>
            <a:endParaRPr sz="2000">
              <a:latin typeface="Arial" panose="020B0604020202020204"/>
              <a:cs typeface="Arial" panose="020B0604020202020204"/>
            </a:endParaRPr>
          </a:p>
        </p:txBody>
      </p:sp>
      <p:sp>
        <p:nvSpPr>
          <p:cNvPr id="6" name="object 6"/>
          <p:cNvSpPr txBox="1">
            <a:spLocks noGrp="1"/>
          </p:cNvSpPr>
          <p:nvPr>
            <p:ph type="title"/>
          </p:nvPr>
        </p:nvSpPr>
        <p:spPr>
          <a:prstGeom prst="rect">
            <a:avLst/>
          </a:prstGeom>
        </p:spPr>
        <p:txBody>
          <a:bodyPr vert="horz" wrap="square" lIns="0" tIns="298831" rIns="0" bIns="0" rtlCol="0">
            <a:spAutoFit/>
          </a:bodyPr>
          <a:lstStyle/>
          <a:p>
            <a:pPr marL="217805">
              <a:lnSpc>
                <a:spcPct val="100000"/>
              </a:lnSpc>
              <a:spcBef>
                <a:spcPts val="130"/>
              </a:spcBef>
            </a:pPr>
            <a:r>
              <a:rPr sz="4400" spc="-10" dirty="0"/>
              <a:t>AGENDA</a:t>
            </a:r>
            <a:endParaRPr sz="4400"/>
          </a:p>
        </p:txBody>
      </p:sp>
      <p:sp>
        <p:nvSpPr>
          <p:cNvPr id="7" name="object 7"/>
          <p:cNvSpPr txBox="1">
            <a:spLocks noGrp="1"/>
          </p:cNvSpPr>
          <p:nvPr>
            <p:ph sz="half" idx="2"/>
          </p:nvPr>
        </p:nvSpPr>
        <p:spPr>
          <a:prstGeom prst="rect">
            <a:avLst/>
          </a:prstGeom>
        </p:spPr>
        <p:txBody>
          <a:bodyPr vert="horz" wrap="square" lIns="0" tIns="15875" rIns="0" bIns="0" rtlCol="0">
            <a:spAutoFit/>
          </a:bodyPr>
          <a:lstStyle/>
          <a:p>
            <a:pPr marL="12700" marR="5080">
              <a:lnSpc>
                <a:spcPct val="100000"/>
              </a:lnSpc>
              <a:spcBef>
                <a:spcPts val="125"/>
              </a:spcBef>
            </a:pPr>
            <a:r>
              <a:rPr dirty="0"/>
              <a:t>"A</a:t>
            </a:r>
            <a:r>
              <a:rPr spc="-75" dirty="0"/>
              <a:t> </a:t>
            </a:r>
            <a:r>
              <a:rPr dirty="0"/>
              <a:t>STRUCTURED OVERVIEW</a:t>
            </a:r>
            <a:r>
              <a:rPr spc="-75" dirty="0"/>
              <a:t> </a:t>
            </a:r>
            <a:r>
              <a:rPr dirty="0"/>
              <a:t>OF </a:t>
            </a:r>
            <a:r>
              <a:rPr spc="-25" dirty="0"/>
              <a:t>ALL </a:t>
            </a:r>
            <a:r>
              <a:rPr dirty="0"/>
              <a:t>PRESENTATION</a:t>
            </a:r>
            <a:r>
              <a:rPr spc="-50" dirty="0"/>
              <a:t> </a:t>
            </a:r>
            <a:r>
              <a:rPr dirty="0"/>
              <a:t>SECTIONS,</a:t>
            </a:r>
            <a:r>
              <a:rPr spc="-55" dirty="0"/>
              <a:t> </a:t>
            </a:r>
            <a:r>
              <a:rPr spc="-10" dirty="0"/>
              <a:t>DETAILING </a:t>
            </a:r>
            <a:r>
              <a:rPr dirty="0"/>
              <a:t>OUR</a:t>
            </a:r>
            <a:r>
              <a:rPr spc="-20" dirty="0"/>
              <a:t> </a:t>
            </a:r>
            <a:r>
              <a:rPr dirty="0"/>
              <a:t>SYSTEMATIC</a:t>
            </a:r>
            <a:r>
              <a:rPr spc="-95" dirty="0"/>
              <a:t> </a:t>
            </a:r>
            <a:r>
              <a:rPr dirty="0"/>
              <a:t>EXAMINATION</a:t>
            </a:r>
            <a:r>
              <a:rPr spc="-90" dirty="0"/>
              <a:t> </a:t>
            </a:r>
            <a:r>
              <a:rPr spc="-25" dirty="0"/>
              <a:t>OF </a:t>
            </a:r>
            <a:r>
              <a:rPr dirty="0"/>
              <a:t>TEN</a:t>
            </a:r>
            <a:r>
              <a:rPr spc="-5" dirty="0"/>
              <a:t> </a:t>
            </a:r>
            <a:r>
              <a:rPr dirty="0"/>
              <a:t>MAJOR </a:t>
            </a:r>
            <a:r>
              <a:rPr spc="-10" dirty="0"/>
              <a:t>HUMAN</a:t>
            </a:r>
            <a:r>
              <a:rPr spc="-70" dirty="0"/>
              <a:t> </a:t>
            </a:r>
            <a:r>
              <a:rPr spc="-10" dirty="0"/>
              <a:t>VIRUSES-COVID- </a:t>
            </a:r>
            <a:r>
              <a:rPr dirty="0"/>
              <a:t>19,</a:t>
            </a:r>
            <a:r>
              <a:rPr spc="-85" dirty="0"/>
              <a:t> </a:t>
            </a:r>
            <a:r>
              <a:rPr dirty="0"/>
              <a:t>INFLUENZA,</a:t>
            </a:r>
            <a:r>
              <a:rPr spc="-20" dirty="0"/>
              <a:t> </a:t>
            </a:r>
            <a:r>
              <a:rPr dirty="0"/>
              <a:t>SMALLPOX,</a:t>
            </a:r>
            <a:r>
              <a:rPr spc="-15" dirty="0"/>
              <a:t> </a:t>
            </a:r>
            <a:r>
              <a:rPr spc="-10" dirty="0"/>
              <a:t>RABIES, </a:t>
            </a:r>
            <a:r>
              <a:rPr dirty="0"/>
              <a:t>HIV/AIDS,</a:t>
            </a:r>
            <a:r>
              <a:rPr spc="-90" dirty="0"/>
              <a:t> </a:t>
            </a:r>
            <a:r>
              <a:rPr dirty="0"/>
              <a:t>HEPATITIS</a:t>
            </a:r>
            <a:r>
              <a:rPr spc="-55" dirty="0"/>
              <a:t> </a:t>
            </a:r>
            <a:r>
              <a:rPr dirty="0"/>
              <a:t>(A,</a:t>
            </a:r>
            <a:r>
              <a:rPr spc="-20" dirty="0"/>
              <a:t> </a:t>
            </a:r>
            <a:r>
              <a:rPr dirty="0"/>
              <a:t>B,</a:t>
            </a:r>
            <a:r>
              <a:rPr spc="-25" dirty="0"/>
              <a:t> </a:t>
            </a:r>
            <a:r>
              <a:rPr dirty="0"/>
              <a:t>C),</a:t>
            </a:r>
            <a:r>
              <a:rPr spc="-20" dirty="0"/>
              <a:t> </a:t>
            </a:r>
            <a:r>
              <a:rPr spc="-10" dirty="0"/>
              <a:t>ZIKA, </a:t>
            </a:r>
            <a:r>
              <a:rPr dirty="0"/>
              <a:t>EBOLA,</a:t>
            </a:r>
            <a:r>
              <a:rPr spc="-75" dirty="0"/>
              <a:t> </a:t>
            </a:r>
            <a:r>
              <a:rPr dirty="0"/>
              <a:t>AND</a:t>
            </a:r>
            <a:r>
              <a:rPr spc="5" dirty="0"/>
              <a:t> </a:t>
            </a:r>
            <a:r>
              <a:rPr dirty="0"/>
              <a:t>YELLOW</a:t>
            </a:r>
            <a:r>
              <a:rPr spc="-70" dirty="0"/>
              <a:t> </a:t>
            </a:r>
            <a:r>
              <a:rPr dirty="0"/>
              <a:t>FEVER-</a:t>
            </a:r>
            <a:r>
              <a:rPr spc="-20" dirty="0"/>
              <a:t> </a:t>
            </a:r>
            <a:r>
              <a:rPr spc="-10" dirty="0"/>
              <a:t>ACROSS </a:t>
            </a:r>
            <a:r>
              <a:rPr dirty="0"/>
              <a:t>SEVEN</a:t>
            </a:r>
            <a:r>
              <a:rPr spc="-10" dirty="0"/>
              <a:t> </a:t>
            </a:r>
            <a:r>
              <a:rPr dirty="0"/>
              <a:t>KEY</a:t>
            </a:r>
            <a:r>
              <a:rPr spc="-45" dirty="0"/>
              <a:t> </a:t>
            </a:r>
            <a:r>
              <a:rPr dirty="0"/>
              <a:t>AREAS:</a:t>
            </a:r>
            <a:r>
              <a:rPr spc="-50" dirty="0"/>
              <a:t> </a:t>
            </a:r>
            <a:r>
              <a:rPr spc="-10" dirty="0"/>
              <a:t>VIROLOGY </a:t>
            </a:r>
            <a:r>
              <a:rPr dirty="0"/>
              <a:t>FUNDAMENTALS,</a:t>
            </a:r>
            <a:r>
              <a:rPr spc="-80" dirty="0"/>
              <a:t> </a:t>
            </a:r>
            <a:r>
              <a:rPr spc="-10" dirty="0"/>
              <a:t>CHRONOLOGICAL </a:t>
            </a:r>
            <a:r>
              <a:rPr dirty="0"/>
              <a:t>TIMELINE,</a:t>
            </a:r>
            <a:r>
              <a:rPr spc="-80" dirty="0"/>
              <a:t> </a:t>
            </a:r>
            <a:r>
              <a:rPr dirty="0"/>
              <a:t>TRANSMISSION</a:t>
            </a:r>
            <a:r>
              <a:rPr spc="-80" dirty="0"/>
              <a:t> </a:t>
            </a:r>
            <a:r>
              <a:rPr spc="-10" dirty="0"/>
              <a:t>ANALYSIS, </a:t>
            </a:r>
            <a:r>
              <a:rPr dirty="0"/>
              <a:t>ECONOMIC</a:t>
            </a:r>
            <a:r>
              <a:rPr spc="-65" dirty="0"/>
              <a:t> </a:t>
            </a:r>
            <a:r>
              <a:rPr dirty="0"/>
              <a:t>IMPACT,</a:t>
            </a:r>
            <a:r>
              <a:rPr spc="-60" dirty="0"/>
              <a:t> </a:t>
            </a:r>
            <a:r>
              <a:rPr spc="-10" dirty="0"/>
              <a:t>PREVENTION </a:t>
            </a:r>
            <a:r>
              <a:rPr dirty="0"/>
              <a:t>STRATAGIES,</a:t>
            </a:r>
            <a:r>
              <a:rPr spc="-65" dirty="0"/>
              <a:t> </a:t>
            </a:r>
            <a:r>
              <a:rPr dirty="0"/>
              <a:t>GLOBAL</a:t>
            </a:r>
            <a:r>
              <a:rPr spc="-60" dirty="0"/>
              <a:t> </a:t>
            </a:r>
            <a:r>
              <a:rPr spc="-10" dirty="0"/>
              <a:t>DISTRIBUTION, </a:t>
            </a:r>
            <a:r>
              <a:rPr dirty="0"/>
              <a:t>AND</a:t>
            </a:r>
            <a:r>
              <a:rPr spc="-85" dirty="0"/>
              <a:t> </a:t>
            </a:r>
            <a:r>
              <a:rPr dirty="0"/>
              <a:t>CONCLUSIVE</a:t>
            </a:r>
            <a:r>
              <a:rPr spc="-45" dirty="0"/>
              <a:t> </a:t>
            </a:r>
            <a:r>
              <a:rPr spc="-10" dirty="0"/>
              <a:t>FINDINGS"</a:t>
            </a:r>
            <a:endParaRPr spc="-10" dirty="0"/>
          </a:p>
        </p:txBody>
      </p:sp>
      <p:sp>
        <p:nvSpPr>
          <p:cNvPr id="8" name="object 8"/>
          <p:cNvSpPr txBox="1">
            <a:spLocks noGrp="1"/>
          </p:cNvSpPr>
          <p:nvPr>
            <p:ph sz="half" idx="3"/>
          </p:nvPr>
        </p:nvSpPr>
        <p:spPr>
          <a:prstGeom prst="rect">
            <a:avLst/>
          </a:prstGeom>
        </p:spPr>
        <p:txBody>
          <a:bodyPr vert="horz" wrap="square" lIns="0" tIns="15875" rIns="0" bIns="0" rtlCol="0">
            <a:spAutoFit/>
          </a:bodyPr>
          <a:lstStyle/>
          <a:p>
            <a:pPr marL="12700" marR="5080">
              <a:lnSpc>
                <a:spcPct val="100000"/>
              </a:lnSpc>
              <a:spcBef>
                <a:spcPts val="125"/>
              </a:spcBef>
            </a:pPr>
            <a:r>
              <a:rPr dirty="0"/>
              <a:t>"OUR</a:t>
            </a:r>
            <a:r>
              <a:rPr spc="-85" dirty="0"/>
              <a:t> </a:t>
            </a:r>
            <a:r>
              <a:rPr spc="-10" dirty="0"/>
              <a:t>METHODOLOGICAL </a:t>
            </a:r>
            <a:r>
              <a:rPr dirty="0"/>
              <a:t>APPROACH</a:t>
            </a:r>
            <a:r>
              <a:rPr spc="-85" dirty="0"/>
              <a:t> </a:t>
            </a:r>
            <a:r>
              <a:rPr spc="-10" dirty="0"/>
              <a:t>EMPLOYS CHRONOLOGICAL</a:t>
            </a:r>
            <a:r>
              <a:rPr spc="-35" dirty="0"/>
              <a:t> </a:t>
            </a:r>
            <a:r>
              <a:rPr spc="-10" dirty="0"/>
              <a:t>ANALYSIS </a:t>
            </a:r>
            <a:r>
              <a:rPr dirty="0"/>
              <a:t>SPANNING</a:t>
            </a:r>
            <a:r>
              <a:rPr spc="-60" dirty="0"/>
              <a:t> </a:t>
            </a:r>
            <a:r>
              <a:rPr dirty="0"/>
              <a:t>1796</a:t>
            </a:r>
            <a:r>
              <a:rPr spc="-55" dirty="0"/>
              <a:t> </a:t>
            </a:r>
            <a:r>
              <a:rPr dirty="0"/>
              <a:t>TO</a:t>
            </a:r>
            <a:r>
              <a:rPr spc="-55" dirty="0"/>
              <a:t> </a:t>
            </a:r>
            <a:r>
              <a:rPr spc="-20" dirty="0"/>
              <a:t>2026, </a:t>
            </a:r>
            <a:r>
              <a:rPr dirty="0"/>
              <a:t>EXAMINING</a:t>
            </a:r>
            <a:r>
              <a:rPr spc="-55" dirty="0"/>
              <a:t> </a:t>
            </a:r>
            <a:r>
              <a:rPr dirty="0"/>
              <a:t>THESE</a:t>
            </a:r>
            <a:r>
              <a:rPr spc="-55" dirty="0"/>
              <a:t> </a:t>
            </a:r>
            <a:r>
              <a:rPr dirty="0"/>
              <a:t>TEN</a:t>
            </a:r>
            <a:r>
              <a:rPr spc="-20" dirty="0"/>
              <a:t> </a:t>
            </a:r>
            <a:r>
              <a:rPr spc="-10" dirty="0"/>
              <a:t>VIRUSES </a:t>
            </a:r>
            <a:r>
              <a:rPr dirty="0"/>
              <a:t>BY</a:t>
            </a:r>
            <a:r>
              <a:rPr spc="-10" dirty="0"/>
              <a:t> </a:t>
            </a:r>
            <a:r>
              <a:rPr dirty="0"/>
              <a:t>DISCOVERY</a:t>
            </a:r>
            <a:r>
              <a:rPr spc="-75" dirty="0"/>
              <a:t> </a:t>
            </a:r>
            <a:r>
              <a:rPr dirty="0"/>
              <a:t>DATE,</a:t>
            </a:r>
            <a:r>
              <a:rPr spc="-45" dirty="0"/>
              <a:t> </a:t>
            </a:r>
            <a:r>
              <a:rPr spc="-10" dirty="0"/>
              <a:t>WHILE </a:t>
            </a:r>
            <a:r>
              <a:rPr dirty="0"/>
              <a:t>INTEGRATING</a:t>
            </a:r>
            <a:r>
              <a:rPr spc="-125" dirty="0"/>
              <a:t> </a:t>
            </a:r>
            <a:r>
              <a:rPr spc="-10" dirty="0"/>
              <a:t>COMPARATIVE </a:t>
            </a:r>
            <a:r>
              <a:rPr dirty="0"/>
              <a:t>ASSESMENT</a:t>
            </a:r>
            <a:r>
              <a:rPr spc="-45" dirty="0"/>
              <a:t> </a:t>
            </a:r>
            <a:r>
              <a:rPr dirty="0"/>
              <a:t>OF</a:t>
            </a:r>
            <a:r>
              <a:rPr spc="-45" dirty="0"/>
              <a:t> </a:t>
            </a:r>
            <a:r>
              <a:rPr spc="-10" dirty="0"/>
              <a:t>TRANSMISSION </a:t>
            </a:r>
            <a:r>
              <a:rPr dirty="0"/>
              <a:t>MODES,</a:t>
            </a:r>
            <a:r>
              <a:rPr spc="-45" dirty="0"/>
              <a:t> </a:t>
            </a:r>
            <a:r>
              <a:rPr dirty="0"/>
              <a:t>FATALITY</a:t>
            </a:r>
            <a:r>
              <a:rPr spc="-70" dirty="0"/>
              <a:t> </a:t>
            </a:r>
            <a:r>
              <a:rPr spc="-10" dirty="0"/>
              <a:t>RATES, </a:t>
            </a:r>
            <a:r>
              <a:rPr dirty="0"/>
              <a:t>SOCIOECONOMIC</a:t>
            </a:r>
            <a:r>
              <a:rPr spc="-85" dirty="0"/>
              <a:t> </a:t>
            </a:r>
            <a:r>
              <a:rPr dirty="0"/>
              <a:t>IMPACTS,</a:t>
            </a:r>
            <a:r>
              <a:rPr spc="-80" dirty="0"/>
              <a:t> </a:t>
            </a:r>
            <a:r>
              <a:rPr spc="-25" dirty="0"/>
              <a:t>AND </a:t>
            </a:r>
            <a:r>
              <a:rPr dirty="0"/>
              <a:t>VACCINE</a:t>
            </a:r>
            <a:r>
              <a:rPr spc="-80" dirty="0"/>
              <a:t> </a:t>
            </a:r>
            <a:r>
              <a:rPr dirty="0"/>
              <a:t>DEVELOPMENT</a:t>
            </a:r>
            <a:r>
              <a:rPr spc="-110" dirty="0"/>
              <a:t> </a:t>
            </a:r>
            <a:r>
              <a:rPr spc="-10" dirty="0"/>
              <a:t>USING </a:t>
            </a:r>
            <a:r>
              <a:rPr dirty="0"/>
              <a:t>WHO/CDC</a:t>
            </a:r>
            <a:r>
              <a:rPr spc="-90" dirty="0"/>
              <a:t> </a:t>
            </a:r>
            <a:r>
              <a:rPr dirty="0"/>
              <a:t>DATASETS</a:t>
            </a:r>
            <a:r>
              <a:rPr spc="-110" dirty="0"/>
              <a:t> </a:t>
            </a:r>
            <a:r>
              <a:rPr spc="-25" dirty="0"/>
              <a:t>FOR </a:t>
            </a:r>
            <a:r>
              <a:rPr dirty="0"/>
              <a:t>SCIENTIFIC</a:t>
            </a:r>
            <a:r>
              <a:rPr spc="-65" dirty="0"/>
              <a:t> </a:t>
            </a:r>
            <a:r>
              <a:rPr spc="-10" dirty="0"/>
              <a:t>ACCURACY"</a:t>
            </a:r>
            <a:endParaRPr spc="-10" dirty="0"/>
          </a:p>
        </p:txBody>
      </p:sp>
      <p:sp>
        <p:nvSpPr>
          <p:cNvPr id="9" name="Rounded Rectangle 8"/>
          <p:cNvSpPr/>
          <p:nvPr/>
        </p:nvSpPr>
        <p:spPr>
          <a:xfrm>
            <a:off x="609600" y="1143000"/>
            <a:ext cx="2743200" cy="15240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 calcmode="lin" valueType="num">
                                      <p:cBhvr additive="base">
                                        <p:cTn id="13" dur="500"/>
                                        <p:tgtEl>
                                          <p:spTgt spid="2">
                                            <p:txEl>
                                              <p:pRg st="0" end="0"/>
                                            </p:txEl>
                                          </p:spTgt>
                                        </p:tgtEl>
                                        <p:attrNameLst>
                                          <p:attrName>ppt_y</p:attrName>
                                        </p:attrNameLst>
                                      </p:cBhvr>
                                      <p:tavLst>
                                        <p:tav tm="0">
                                          <p:val>
                                            <p:strVal val="#ppt_y+#ppt_h*1.125000"/>
                                          </p:val>
                                        </p:tav>
                                        <p:tav tm="100000">
                                          <p:val>
                                            <p:strVal val="#ppt_y"/>
                                          </p:val>
                                        </p:tav>
                                      </p:tavLst>
                                    </p:anim>
                                    <p:animEffect transition="in" filter="wipe(up)">
                                      <p:cBhvr>
                                        <p:cTn id="14" dur="500"/>
                                        <p:tgtEl>
                                          <p:spTgt spid="2">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 calcmode="lin" valueType="num">
                                      <p:cBhvr additive="base">
                                        <p:cTn id="19"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anim calcmode="lin" valueType="num">
                                      <p:cBhvr additive="base">
                                        <p:cTn id="25"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anim calcmode="lin" valueType="num">
                                      <p:cBhvr additive="base">
                                        <p:cTn id="31"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32" dur="500"/>
                                        <p:tgtEl>
                                          <p:spTgt spid="5">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7">
                                            <p:txEl>
                                              <p:pRg st="0" end="0"/>
                                            </p:txEl>
                                          </p:spTgt>
                                        </p:tgtEl>
                                        <p:attrNameLst>
                                          <p:attrName>style.visibility</p:attrName>
                                        </p:attrNameLst>
                                      </p:cBhvr>
                                      <p:to>
                                        <p:strVal val="visible"/>
                                      </p:to>
                                    </p:set>
                                    <p:anim calcmode="lin" valueType="num">
                                      <p:cBhvr additive="base">
                                        <p:cTn id="37" dur="500"/>
                                        <p:tgtEl>
                                          <p:spTgt spid="7">
                                            <p:txEl>
                                              <p:pRg st="0" end="0"/>
                                            </p:txEl>
                                          </p:spTgt>
                                        </p:tgtEl>
                                        <p:attrNameLst>
                                          <p:attrName>ppt_y</p:attrName>
                                        </p:attrNameLst>
                                      </p:cBhvr>
                                      <p:tavLst>
                                        <p:tav tm="0">
                                          <p:val>
                                            <p:strVal val="#ppt_y+#ppt_h*1.125000"/>
                                          </p:val>
                                        </p:tav>
                                        <p:tav tm="100000">
                                          <p:val>
                                            <p:strVal val="#ppt_y"/>
                                          </p:val>
                                        </p:tav>
                                      </p:tavLst>
                                    </p:anim>
                                    <p:animEffect transition="in" filter="wipe(up)">
                                      <p:cBhvr>
                                        <p:cTn id="38" dur="500"/>
                                        <p:tgtEl>
                                          <p:spTgt spid="7">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8">
                                            <p:txEl>
                                              <p:pRg st="0" end="0"/>
                                            </p:txEl>
                                          </p:spTgt>
                                        </p:tgtEl>
                                        <p:attrNameLst>
                                          <p:attrName>style.visibility</p:attrName>
                                        </p:attrNameLst>
                                      </p:cBhvr>
                                      <p:to>
                                        <p:strVal val="visible"/>
                                      </p:to>
                                    </p:set>
                                    <p:anim calcmode="lin" valueType="num">
                                      <p:cBhvr additive="base">
                                        <p:cTn id="43" dur="500"/>
                                        <p:tgtEl>
                                          <p:spTgt spid="8">
                                            <p:txEl>
                                              <p:pRg st="0" end="0"/>
                                            </p:txEl>
                                          </p:spTgt>
                                        </p:tgtEl>
                                        <p:attrNameLst>
                                          <p:attrName>ppt_y</p:attrName>
                                        </p:attrNameLst>
                                      </p:cBhvr>
                                      <p:tavLst>
                                        <p:tav tm="0">
                                          <p:val>
                                            <p:strVal val="#ppt_y+#ppt_h*1.125000"/>
                                          </p:val>
                                        </p:tav>
                                        <p:tav tm="100000">
                                          <p:val>
                                            <p:strVal val="#ppt_y"/>
                                          </p:val>
                                        </p:tav>
                                      </p:tavLst>
                                    </p:anim>
                                    <p:animEffect transition="in" filter="wipe(up)">
                                      <p:cBhvr>
                                        <p:cTn id="44" dur="500"/>
                                        <p:tgtEl>
                                          <p:spTgt spid="8">
                                            <p:txEl>
                                              <p:pRg st="0" end="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4" presetClass="entr" presetSubtype="16"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box(in)">
                                      <p:cBhvr>
                                        <p:cTn id="49"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9" grpId="0" animBg="1"/>
      <p:bldP spid="9"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s 4"/>
          <p:cNvSpPr/>
          <p:nvPr/>
        </p:nvSpPr>
        <p:spPr>
          <a:xfrm>
            <a:off x="20955" y="0"/>
            <a:ext cx="12171045" cy="6858000"/>
          </a:xfrm>
          <a:prstGeom prst="rect">
            <a:avLst/>
          </a:prstGeom>
          <a:solidFill>
            <a:srgbClr val="00206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pic>
        <p:nvPicPr>
          <p:cNvPr id="7" name="Picture 6" descr="VACCINE"/>
          <p:cNvPicPr>
            <a:picLocks noChangeAspect="1"/>
          </p:cNvPicPr>
          <p:nvPr/>
        </p:nvPicPr>
        <p:blipFill>
          <a:blip r:embed="rId1"/>
          <a:stretch>
            <a:fillRect/>
          </a:stretch>
        </p:blipFill>
        <p:spPr>
          <a:xfrm>
            <a:off x="20955" y="0"/>
            <a:ext cx="12185650" cy="68383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001F5F"/>
          </a:solidFill>
        </p:spPr>
        <p:txBody>
          <a:bodyPr wrap="square" lIns="0" tIns="0" rIns="0" bIns="0" rtlCol="0"/>
          <a:lstStyle/>
          <a:p/>
        </p:txBody>
      </p:sp>
      <p:sp>
        <p:nvSpPr>
          <p:cNvPr id="9" name="Text Box 8"/>
          <p:cNvSpPr txBox="1"/>
          <p:nvPr/>
        </p:nvSpPr>
        <p:spPr>
          <a:xfrm>
            <a:off x="544830" y="239395"/>
            <a:ext cx="11139805" cy="1076325"/>
          </a:xfrm>
          <a:prstGeom prst="rect">
            <a:avLst/>
          </a:prstGeom>
          <a:noFill/>
        </p:spPr>
        <p:txBody>
          <a:bodyPr wrap="square" rtlCol="0">
            <a:spAutoFit/>
          </a:bodyPr>
          <a:p>
            <a:r>
              <a:rPr lang="en-US" altLang="en-US" sz="3200" b="1">
                <a:solidFill>
                  <a:schemeClr val="bg1"/>
                </a:solidFill>
              </a:rPr>
              <a:t>FUTURE VIRAL THREATS &amp; PANDEMIC PREPAREDNESS</a:t>
            </a:r>
            <a:endParaRPr lang="en-US" altLang="en-US" sz="3200" b="1">
              <a:solidFill>
                <a:schemeClr val="bg1"/>
              </a:solidFill>
            </a:endParaRPr>
          </a:p>
        </p:txBody>
      </p:sp>
      <p:pic>
        <p:nvPicPr>
          <p:cNvPr id="10" name="Picture 9" descr="FUTURE"/>
          <p:cNvPicPr>
            <a:picLocks noChangeAspect="1"/>
          </p:cNvPicPr>
          <p:nvPr/>
        </p:nvPicPr>
        <p:blipFill>
          <a:blip r:embed="rId1"/>
          <a:stretch>
            <a:fillRect/>
          </a:stretch>
        </p:blipFill>
        <p:spPr>
          <a:xfrm>
            <a:off x="6075045" y="3429000"/>
            <a:ext cx="5702300" cy="2451100"/>
          </a:xfrm>
          <a:prstGeom prst="rect">
            <a:avLst/>
          </a:prstGeom>
        </p:spPr>
      </p:pic>
      <p:sp>
        <p:nvSpPr>
          <p:cNvPr id="11" name="Text Box 10"/>
          <p:cNvSpPr txBox="1"/>
          <p:nvPr/>
        </p:nvSpPr>
        <p:spPr>
          <a:xfrm>
            <a:off x="215900" y="1390015"/>
            <a:ext cx="5651500" cy="5169535"/>
          </a:xfrm>
          <a:prstGeom prst="rect">
            <a:avLst/>
          </a:prstGeom>
          <a:noFill/>
        </p:spPr>
        <p:txBody>
          <a:bodyPr wrap="square" rtlCol="0">
            <a:spAutoFit/>
          </a:bodyPr>
          <a:p>
            <a:r>
              <a:rPr lang="en-US" altLang="en-US" sz="2200" b="1">
                <a:solidFill>
                  <a:schemeClr val="bg1"/>
                </a:solidFill>
              </a:rPr>
              <a:t>WHILE WE HAVE MADE SIGNIFICANT PROGRESS AGAINST KNOWN VIRUSES, EMERGING THREATS AND ZOONOTIC SPILLOVERS CONTINUE TO CHALLENGE GLOBAL HEALTH SECURITY. CLIMATE CHANGE, URBANIZATION, AND INCREASED GLOBAL TRAVEL ACCELERATE VIRAL EVOLUTION AND SPREAD. FUTURE PREPAREDNESS REQUIRES ENHANCED SURVEILLANCE, RAPID VACCINE PLATFORMS, AND STRENGTHENED HEALTHCARE INFRASTRUCTURE TO MITIGATE NEXT-GENERATION PANDEMICS.</a:t>
            </a:r>
            <a:endParaRPr lang="en-US" altLang="en-US" sz="2200" b="1">
              <a:solidFill>
                <a:schemeClr val="bg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s 14"/>
          <p:cNvSpPr/>
          <p:nvPr/>
        </p:nvSpPr>
        <p:spPr>
          <a:xfrm>
            <a:off x="0" y="0"/>
            <a:ext cx="12192000" cy="6858000"/>
          </a:xfrm>
          <a:prstGeom prst="rect">
            <a:avLst/>
          </a:prstGeom>
          <a:solidFill>
            <a:srgbClr val="00206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6" name="Text Box 15"/>
          <p:cNvSpPr txBox="1"/>
          <p:nvPr/>
        </p:nvSpPr>
        <p:spPr>
          <a:xfrm>
            <a:off x="1002665" y="210185"/>
            <a:ext cx="6998335" cy="583565"/>
          </a:xfrm>
          <a:prstGeom prst="rect">
            <a:avLst/>
          </a:prstGeom>
          <a:noFill/>
        </p:spPr>
        <p:txBody>
          <a:bodyPr wrap="square" rtlCol="0">
            <a:spAutoFit/>
          </a:bodyPr>
          <a:p>
            <a:r>
              <a:rPr lang="en-US" sz="3200" b="1">
                <a:solidFill>
                  <a:schemeClr val="bg1"/>
                </a:solidFill>
              </a:rPr>
              <a:t>KEY STATICS</a:t>
            </a:r>
            <a:endParaRPr lang="en-US" sz="3200" b="1">
              <a:solidFill>
                <a:schemeClr val="bg1"/>
              </a:solidFill>
            </a:endParaRPr>
          </a:p>
        </p:txBody>
      </p:sp>
      <p:sp>
        <p:nvSpPr>
          <p:cNvPr id="17" name="Rounded Rectangle 16"/>
          <p:cNvSpPr/>
          <p:nvPr/>
        </p:nvSpPr>
        <p:spPr>
          <a:xfrm>
            <a:off x="914400" y="883920"/>
            <a:ext cx="3382010" cy="18288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8" name="Text Box 17"/>
          <p:cNvSpPr txBox="1"/>
          <p:nvPr/>
        </p:nvSpPr>
        <p:spPr>
          <a:xfrm>
            <a:off x="187325" y="1284605"/>
            <a:ext cx="11699875" cy="5631180"/>
          </a:xfrm>
          <a:prstGeom prst="rect">
            <a:avLst/>
          </a:prstGeom>
          <a:noFill/>
        </p:spPr>
        <p:txBody>
          <a:bodyPr wrap="square" rtlCol="0">
            <a:spAutoFit/>
          </a:bodyPr>
          <a:p>
            <a:r>
              <a:rPr lang="en-US" altLang="en-US" sz="2000" b="1">
                <a:solidFill>
                  <a:schemeClr val="bg1"/>
                </a:solidFill>
              </a:rPr>
              <a:t>SMALLPOX: CAUSED OVER 300 MILLION DEATHS IN THE 20TH CENTURY; ONLY HUMAN DISEASE ERADICATED (1980).</a:t>
            </a:r>
            <a:endParaRPr lang="en-US" altLang="en-US" sz="2000" b="1">
              <a:solidFill>
                <a:schemeClr val="bg1"/>
              </a:solidFill>
            </a:endParaRPr>
          </a:p>
          <a:p>
            <a:endParaRPr lang="en-US" altLang="en-US" sz="2000" b="1">
              <a:solidFill>
                <a:schemeClr val="bg1"/>
              </a:solidFill>
            </a:endParaRPr>
          </a:p>
          <a:p>
            <a:r>
              <a:rPr lang="en-US" altLang="en-US" sz="2000" b="1">
                <a:solidFill>
                  <a:schemeClr val="bg1"/>
                </a:solidFill>
              </a:rPr>
              <a:t>RABIES: NEARLY 59,000 DEATHS ANNUALLY, MOSTLY IN ASIA AND AFRICA; FATAL WITHOUT VACCINE POST-EXPOSURE.</a:t>
            </a:r>
            <a:endParaRPr lang="en-US" altLang="en-US" sz="2000" b="1">
              <a:solidFill>
                <a:schemeClr val="bg1"/>
              </a:solidFill>
            </a:endParaRPr>
          </a:p>
          <a:p>
            <a:endParaRPr lang="en-US" altLang="en-US" sz="2000" b="1">
              <a:solidFill>
                <a:schemeClr val="bg1"/>
              </a:solidFill>
            </a:endParaRPr>
          </a:p>
          <a:p>
            <a:r>
              <a:rPr lang="en-US" altLang="en-US" sz="2000" b="1">
                <a:solidFill>
                  <a:schemeClr val="bg1"/>
                </a:solidFill>
              </a:rPr>
              <a:t>YELLOW FEVER: CAUSES 30,000 DEATHS ANNUALLY; VACCINATION HAS REDUCED OUTBREAKS.</a:t>
            </a:r>
            <a:endParaRPr lang="en-US" altLang="en-US" sz="2000" b="1">
              <a:solidFill>
                <a:schemeClr val="bg1"/>
              </a:solidFill>
            </a:endParaRPr>
          </a:p>
          <a:p>
            <a:endParaRPr lang="en-US" altLang="en-US" sz="2000" b="1">
              <a:solidFill>
                <a:schemeClr val="bg1"/>
              </a:solidFill>
            </a:endParaRPr>
          </a:p>
          <a:p>
            <a:r>
              <a:rPr lang="en-US" altLang="en-US" sz="2000" b="1">
                <a:solidFill>
                  <a:schemeClr val="bg1"/>
                </a:solidFill>
              </a:rPr>
              <a:t>INFLUENZA: RESPONSIBLE FOR 250,000–500,000 DEATHS ANNUALLY; 1918 SPANISH FLU KILLED MILLIONS WORLDWIDE.</a:t>
            </a:r>
            <a:endParaRPr lang="en-US" altLang="en-US" sz="2000" b="1">
              <a:solidFill>
                <a:schemeClr val="bg1"/>
              </a:solidFill>
            </a:endParaRPr>
          </a:p>
          <a:p>
            <a:endParaRPr lang="en-US" altLang="en-US" sz="2000" b="1">
              <a:solidFill>
                <a:schemeClr val="bg1"/>
              </a:solidFill>
            </a:endParaRPr>
          </a:p>
          <a:p>
            <a:r>
              <a:rPr lang="en-US" altLang="en-US" sz="2000" b="1">
                <a:solidFill>
                  <a:schemeClr val="bg1"/>
                </a:solidFill>
              </a:rPr>
              <a:t>INFLUENZA: RESPONSIBLE FOR 250,000–500,000 DEATHS ANNUALLY; 1918 SPANISH FLU KILLED MILLIONS WORLDWIDE.</a:t>
            </a:r>
            <a:endParaRPr lang="en-US" altLang="en-US" sz="2000" b="1">
              <a:solidFill>
                <a:schemeClr val="bg1"/>
              </a:solidFill>
            </a:endParaRPr>
          </a:p>
          <a:p>
            <a:endParaRPr lang="en-US" altLang="en-US" sz="2000" b="1">
              <a:solidFill>
                <a:schemeClr val="bg1"/>
              </a:solidFill>
            </a:endParaRPr>
          </a:p>
          <a:p>
            <a:r>
              <a:rPr lang="en-US" altLang="en-US" sz="2000" b="1">
                <a:solidFill>
                  <a:schemeClr val="bg1"/>
                </a:solidFill>
              </a:rPr>
              <a:t>HEPATITIS B &amp; C: AFFECT OVER 300 MILLION PEOPLE GLOBALLY; LEADING TO LIVER FAILURE AND CANCER.</a:t>
            </a:r>
            <a:endParaRPr lang="en-US" altLang="en-US" sz="2000" b="1">
              <a:solidFill>
                <a:schemeClr val="bg1"/>
              </a:solidFill>
            </a:endParaRPr>
          </a:p>
          <a:p>
            <a:endParaRPr lang="en-US" altLang="en-US" sz="2000" b="1">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p:tgtEl>
                                          <p:spTgt spid="16"/>
                                        </p:tgtEl>
                                        <p:attrNameLst>
                                          <p:attrName>ppt_y</p:attrName>
                                        </p:attrNameLst>
                                      </p:cBhvr>
                                      <p:tavLst>
                                        <p:tav tm="0">
                                          <p:val>
                                            <p:strVal val="#ppt_y+#ppt_h*1.125000"/>
                                          </p:val>
                                        </p:tav>
                                        <p:tav tm="100000">
                                          <p:val>
                                            <p:strVal val="#ppt_y"/>
                                          </p:val>
                                        </p:tav>
                                      </p:tavLst>
                                    </p:anim>
                                    <p:animEffect transition="in" filter="wipe(up)">
                                      <p:cBhvr>
                                        <p:cTn id="8" dur="500"/>
                                        <p:tgtEl>
                                          <p:spTgt spid="16"/>
                                        </p:tgtEl>
                                      </p:cBhvr>
                                    </p:animEffect>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box(in)">
                                      <p:cBhvr>
                                        <p:cTn id="13" dur="20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grpId="0" nodeType="click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500"/>
                                        <p:tgtEl>
                                          <p:spTgt spid="18"/>
                                        </p:tgtEl>
                                        <p:attrNameLst>
                                          <p:attrName>ppt_y</p:attrName>
                                        </p:attrNameLst>
                                      </p:cBhvr>
                                      <p:tavLst>
                                        <p:tav tm="0">
                                          <p:val>
                                            <p:strVal val="#ppt_y+#ppt_h*1.125000"/>
                                          </p:val>
                                        </p:tav>
                                        <p:tav tm="100000">
                                          <p:val>
                                            <p:strVal val="#ppt_y"/>
                                          </p:val>
                                        </p:tav>
                                      </p:tavLst>
                                    </p:anim>
                                    <p:animEffect transition="in" filter="wipe(up)">
                                      <p:cBhvr>
                                        <p:cTn id="1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17" grpId="0" animBg="1"/>
      <p:bldP spid="17" grpId="1" animBg="1"/>
      <p:bldP spid="18" grpId="0"/>
      <p:bldP spid="18"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a:spLocks noGrp="1"/>
          </p:cNvSpPr>
          <p:nvPr>
            <p:ph type="title"/>
          </p:nvPr>
        </p:nvSpPr>
        <p:spPr>
          <a:xfrm>
            <a:off x="174625" y="495935"/>
            <a:ext cx="11468100" cy="5992495"/>
          </a:xfrm>
          <a:prstGeom prst="rect">
            <a:avLst/>
          </a:prstGeom>
        </p:spPr>
        <p:txBody>
          <a:bodyPr vert="horz" wrap="square" lIns="0" tIns="16510" rIns="0" bIns="0" rtlCol="0">
            <a:noAutofit/>
          </a:bodyPr>
          <a:lstStyle/>
          <a:p>
            <a:pPr marL="12700">
              <a:lnSpc>
                <a:spcPct val="100000"/>
              </a:lnSpc>
              <a:spcBef>
                <a:spcPts val="130"/>
              </a:spcBef>
            </a:pPr>
            <a:r>
              <a:rPr lang="en-US" altLang="en-US" sz="2000"/>
              <a:t>HIV/AIDS: OVER 40 MILLION DEATHS SINCE 1980s; 38 MILLION PEOPLE LIVING WITH HIV IN 2025.</a:t>
            </a:r>
            <a:br>
              <a:rPr lang="en-US" altLang="en-US" sz="2000"/>
            </a:br>
            <a:br>
              <a:rPr lang="en-US" altLang="en-US" sz="2000"/>
            </a:br>
            <a:r>
              <a:rPr lang="en-US" altLang="en-US" sz="2000"/>
              <a:t>EBOLA: CASE FATALITY RATES UP TO 90% IN OUTBREAKS; MAJOR EPIDEMIC 2014–2016 WEST AFRICA.</a:t>
            </a:r>
            <a:br>
              <a:rPr lang="en-US" altLang="en-US" sz="2000"/>
            </a:br>
            <a:br>
              <a:rPr lang="en-US" altLang="en-US" sz="2000"/>
            </a:br>
            <a:r>
              <a:rPr lang="en-US" altLang="en-US" sz="2000"/>
              <a:t>DENGUE: 50–100 MILLION INFECTIONS ANNUALLY; SEVERE FORMS CAUSE HEMORRHAGIC FEVER.</a:t>
            </a:r>
            <a:br>
              <a:rPr lang="en-US" altLang="en-US" sz="2000"/>
            </a:br>
            <a:br>
              <a:rPr lang="en-US" altLang="en-US" sz="2000"/>
            </a:br>
            <a:r>
              <a:rPr lang="en-US" altLang="en-US" sz="2000"/>
              <a:t>ZIKA: LINKED TO CONGENITAL BIRTH DEFECTS DURING 2015–2016 OUTBREAKS.</a:t>
            </a:r>
            <a:br>
              <a:rPr lang="en-US" altLang="en-US" sz="2000"/>
            </a:br>
            <a:br>
              <a:rPr lang="en-US" altLang="en-US" sz="2000"/>
            </a:br>
            <a:r>
              <a:rPr lang="en-US" altLang="en-US" sz="2000"/>
              <a:t>COVID-19: OVER 6.9 MILLION REPORTED DEATHS (2026); GLOBAL PANDEMIC WITH MASS VACCINATION EFFORTS.</a:t>
            </a:r>
            <a:endParaRPr lang="en-US"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001F5F"/>
          </a:solidFill>
        </p:spPr>
        <p:txBody>
          <a:bodyPr wrap="square" lIns="0" tIns="0" rIns="0" bIns="0" rtlCol="0"/>
          <a:lstStyle/>
          <a:p/>
        </p:txBody>
      </p:sp>
      <p:sp>
        <p:nvSpPr>
          <p:cNvPr id="16" name="object 16"/>
          <p:cNvSpPr txBox="1">
            <a:spLocks noGrp="1"/>
          </p:cNvSpPr>
          <p:nvPr>
            <p:ph type="title"/>
          </p:nvPr>
        </p:nvSpPr>
        <p:spPr>
          <a:xfrm>
            <a:off x="191135" y="228600"/>
            <a:ext cx="11696700" cy="1191895"/>
          </a:xfrm>
          <a:prstGeom prst="rect">
            <a:avLst/>
          </a:prstGeom>
        </p:spPr>
        <p:txBody>
          <a:bodyPr vert="horz" wrap="square" lIns="0" tIns="106045" rIns="0" bIns="0" rtlCol="0">
            <a:noAutofit/>
          </a:bodyPr>
          <a:lstStyle/>
          <a:p>
            <a:pPr marL="12700" marR="5080" indent="1029970">
              <a:lnSpc>
                <a:spcPts val="9010"/>
              </a:lnSpc>
              <a:spcBef>
                <a:spcPts val="835"/>
              </a:spcBef>
            </a:pPr>
            <a:r>
              <a:rPr lang="en-US" altLang="en-US" sz="3600"/>
              <a:t>VISUAL CREDITS &amp; SOURCE ATTRIBUTION</a:t>
            </a:r>
            <a:endParaRPr lang="en-US" altLang="en-US" sz="3600"/>
          </a:p>
        </p:txBody>
      </p:sp>
      <p:sp>
        <p:nvSpPr>
          <p:cNvPr id="18" name="Rounded Rectangle 17"/>
          <p:cNvSpPr/>
          <p:nvPr/>
        </p:nvSpPr>
        <p:spPr>
          <a:xfrm>
            <a:off x="1295400" y="1524000"/>
            <a:ext cx="9525000" cy="17907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9" name="Text Box 18"/>
          <p:cNvSpPr txBox="1"/>
          <p:nvPr/>
        </p:nvSpPr>
        <p:spPr>
          <a:xfrm>
            <a:off x="311785" y="2013585"/>
            <a:ext cx="5714365" cy="4246245"/>
          </a:xfrm>
          <a:prstGeom prst="rect">
            <a:avLst/>
          </a:prstGeom>
          <a:noFill/>
        </p:spPr>
        <p:txBody>
          <a:bodyPr wrap="square" rtlCol="0">
            <a:spAutoFit/>
          </a:bodyPr>
          <a:p>
            <a:r>
              <a:rPr lang="en-US" altLang="en-US" b="1">
                <a:solidFill>
                  <a:schemeClr val="bg1"/>
                </a:solidFill>
              </a:rPr>
              <a:t>WORLD HEALTH ORGANIZATION (WHO)</a:t>
            </a:r>
            <a:endParaRPr lang="en-US" altLang="en-US" b="1">
              <a:solidFill>
                <a:schemeClr val="bg1"/>
              </a:solidFill>
            </a:endParaRPr>
          </a:p>
          <a:p>
            <a:r>
              <a:rPr lang="en-US" altLang="en-US" b="1">
                <a:solidFill>
                  <a:schemeClr val="bg1"/>
                </a:solidFill>
              </a:rPr>
              <a:t>GLOBAL HEALTH OBSERVATORY DATA</a:t>
            </a:r>
            <a:endParaRPr lang="en-US" altLang="en-US" b="1">
              <a:solidFill>
                <a:schemeClr val="bg1"/>
              </a:solidFill>
            </a:endParaRPr>
          </a:p>
          <a:p>
            <a:r>
              <a:rPr lang="en-US" altLang="en-US" b="1">
                <a:solidFill>
                  <a:schemeClr val="bg1"/>
                </a:solidFill>
              </a:rPr>
              <a:t>PANDEMIC REPORTS &amp; STATISTICS</a:t>
            </a:r>
            <a:endParaRPr lang="en-US" altLang="en-US" b="1">
              <a:solidFill>
                <a:schemeClr val="bg1"/>
              </a:solidFill>
            </a:endParaRPr>
          </a:p>
          <a:p>
            <a:r>
              <a:rPr lang="en-US" altLang="en-US" b="1">
                <a:solidFill>
                  <a:schemeClr val="bg1"/>
                </a:solidFill>
              </a:rPr>
              <a:t>VACCINE EFFICACY STUDIES</a:t>
            </a:r>
            <a:endParaRPr lang="en-US" altLang="en-US" b="1">
              <a:solidFill>
                <a:schemeClr val="bg1"/>
              </a:solidFill>
            </a:endParaRPr>
          </a:p>
          <a:p>
            <a:r>
              <a:rPr lang="en-US" altLang="en-US" b="1">
                <a:solidFill>
                  <a:schemeClr val="bg1"/>
                </a:solidFill>
              </a:rPr>
              <a:t>OUTBREAK SITUATION REPORTS</a:t>
            </a:r>
            <a:endParaRPr lang="en-US" altLang="en-US" b="1">
              <a:solidFill>
                <a:schemeClr val="bg1"/>
              </a:solidFill>
            </a:endParaRPr>
          </a:p>
          <a:p>
            <a:endParaRPr lang="en-US" altLang="en-US" b="1">
              <a:solidFill>
                <a:schemeClr val="bg1"/>
              </a:solidFill>
            </a:endParaRPr>
          </a:p>
          <a:p>
            <a:r>
              <a:rPr lang="zh-CN" altLang="en-US" b="1">
                <a:solidFill>
                  <a:schemeClr val="bg1"/>
                </a:solidFill>
              </a:rPr>
              <a:t>🌐</a:t>
            </a:r>
            <a:r>
              <a:rPr lang="en-US" altLang="en-US" b="1">
                <a:solidFill>
                  <a:schemeClr val="bg1"/>
                </a:solidFill>
              </a:rPr>
              <a:t> https://www.who.int</a:t>
            </a:r>
            <a:endParaRPr lang="en-US" altLang="en-US" b="1">
              <a:solidFill>
                <a:schemeClr val="bg1"/>
              </a:solidFill>
            </a:endParaRPr>
          </a:p>
          <a:p>
            <a:endParaRPr lang="en-US" altLang="en-US" b="1">
              <a:solidFill>
                <a:schemeClr val="bg1"/>
              </a:solidFill>
            </a:endParaRPr>
          </a:p>
          <a:p>
            <a:r>
              <a:rPr lang="en-US" altLang="en-US" b="1">
                <a:solidFill>
                  <a:schemeClr val="bg1"/>
                </a:solidFill>
              </a:rPr>
              <a:t>CENTERS FOR DISEASE CONTROL (CDC)</a:t>
            </a:r>
            <a:endParaRPr lang="en-US" altLang="en-US" b="1">
              <a:solidFill>
                <a:schemeClr val="bg1"/>
              </a:solidFill>
            </a:endParaRPr>
          </a:p>
          <a:p>
            <a:r>
              <a:rPr lang="en-US" altLang="en-US" b="1">
                <a:solidFill>
                  <a:schemeClr val="bg1"/>
                </a:solidFill>
              </a:rPr>
              <a:t>MORBIDITY &amp; MORTALITY WEEKLY REPORTS</a:t>
            </a:r>
            <a:endParaRPr lang="en-US" altLang="en-US" b="1">
              <a:solidFill>
                <a:schemeClr val="bg1"/>
              </a:solidFill>
            </a:endParaRPr>
          </a:p>
          <a:p>
            <a:r>
              <a:rPr lang="en-US" altLang="en-US" b="1">
                <a:solidFill>
                  <a:schemeClr val="bg1"/>
                </a:solidFill>
              </a:rPr>
              <a:t>VACCINE INFORMATION STATEMENTS</a:t>
            </a:r>
            <a:endParaRPr lang="en-US" altLang="en-US" b="1">
              <a:solidFill>
                <a:schemeClr val="bg1"/>
              </a:solidFill>
            </a:endParaRPr>
          </a:p>
          <a:p>
            <a:r>
              <a:rPr lang="en-US" altLang="en-US" b="1">
                <a:solidFill>
                  <a:schemeClr val="bg1"/>
                </a:solidFill>
              </a:rPr>
              <a:t>TRAVEL HEALTH NOTICES</a:t>
            </a:r>
            <a:endParaRPr lang="en-US" altLang="en-US" b="1">
              <a:solidFill>
                <a:schemeClr val="bg1"/>
              </a:solidFill>
            </a:endParaRPr>
          </a:p>
          <a:p>
            <a:r>
              <a:rPr lang="en-US" altLang="en-US" b="1">
                <a:solidFill>
                  <a:schemeClr val="bg1"/>
                </a:solidFill>
              </a:rPr>
              <a:t>NATIONAL NOTIFIABLE DISEASES DATA</a:t>
            </a:r>
            <a:endParaRPr lang="en-US" altLang="en-US" b="1">
              <a:solidFill>
                <a:schemeClr val="bg1"/>
              </a:solidFill>
            </a:endParaRPr>
          </a:p>
          <a:p>
            <a:endParaRPr lang="en-US" altLang="en-US" b="1">
              <a:solidFill>
                <a:schemeClr val="bg1"/>
              </a:solidFill>
            </a:endParaRPr>
          </a:p>
          <a:p>
            <a:r>
              <a:rPr lang="zh-CN" altLang="en-US" b="1">
                <a:solidFill>
                  <a:schemeClr val="bg1"/>
                </a:solidFill>
              </a:rPr>
              <a:t>🌐</a:t>
            </a:r>
            <a:r>
              <a:rPr lang="en-US" altLang="en-US" b="1">
                <a:solidFill>
                  <a:schemeClr val="bg1"/>
                </a:solidFill>
              </a:rPr>
              <a:t> https://www.cdc.gov</a:t>
            </a:r>
            <a:endParaRPr lang="en-US" altLang="en-US" b="1">
              <a:solidFill>
                <a:schemeClr val="bg1"/>
              </a:solidFill>
            </a:endParaRPr>
          </a:p>
        </p:txBody>
      </p:sp>
      <p:pic>
        <p:nvPicPr>
          <p:cNvPr id="20" name="Picture 19" descr="download"/>
          <p:cNvPicPr>
            <a:picLocks noChangeAspect="1"/>
          </p:cNvPicPr>
          <p:nvPr/>
        </p:nvPicPr>
        <p:blipFill>
          <a:blip r:embed="rId1"/>
          <a:stretch>
            <a:fillRect/>
          </a:stretch>
        </p:blipFill>
        <p:spPr>
          <a:xfrm>
            <a:off x="6473190" y="1967230"/>
            <a:ext cx="4838065" cy="42049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p:tgtEl>
                                          <p:spTgt spid="16"/>
                                        </p:tgtEl>
                                        <p:attrNameLst>
                                          <p:attrName>ppt_y</p:attrName>
                                        </p:attrNameLst>
                                      </p:cBhvr>
                                      <p:tavLst>
                                        <p:tav tm="0">
                                          <p:val>
                                            <p:strVal val="#ppt_y+#ppt_h*1.125000"/>
                                          </p:val>
                                        </p:tav>
                                        <p:tav tm="100000">
                                          <p:val>
                                            <p:strVal val="#ppt_y"/>
                                          </p:val>
                                        </p:tav>
                                      </p:tavLst>
                                    </p:anim>
                                    <p:animEffect transition="in" filter="wipe(up)">
                                      <p:cBhvr>
                                        <p:cTn id="8" dur="500"/>
                                        <p:tgtEl>
                                          <p:spTgt spid="16"/>
                                        </p:tgtEl>
                                      </p:cBhvr>
                                    </p:animEffect>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box(in)">
                                      <p:cBhvr>
                                        <p:cTn id="13" dur="20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grpId="0" nodeType="click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500"/>
                                        <p:tgtEl>
                                          <p:spTgt spid="19"/>
                                        </p:tgtEl>
                                        <p:attrNameLst>
                                          <p:attrName>ppt_y</p:attrName>
                                        </p:attrNameLst>
                                      </p:cBhvr>
                                      <p:tavLst>
                                        <p:tav tm="0">
                                          <p:val>
                                            <p:strVal val="#ppt_y+#ppt_h*1.125000"/>
                                          </p:val>
                                        </p:tav>
                                        <p:tav tm="100000">
                                          <p:val>
                                            <p:strVal val="#ppt_y"/>
                                          </p:val>
                                        </p:tav>
                                      </p:tavLst>
                                    </p:anim>
                                    <p:animEffect transition="in" filter="wipe(up)">
                                      <p:cBhvr>
                                        <p:cTn id="1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18" grpId="0" animBg="1"/>
      <p:bldP spid="18" grpId="1" animBg="1"/>
      <p:bldP spid="19" grpId="0"/>
      <p:bldP spid="19"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Placeholder 2"/>
          <p:cNvSpPr>
            <a:spLocks noGrp="1"/>
          </p:cNvSpPr>
          <p:nvPr>
            <p:ph type="body" idx="1"/>
          </p:nvPr>
        </p:nvSpPr>
        <p:spPr>
          <a:xfrm>
            <a:off x="279400" y="171450"/>
            <a:ext cx="4898390" cy="6457950"/>
          </a:xfrm>
        </p:spPr>
        <p:txBody>
          <a:bodyPr>
            <a:noAutofit/>
          </a:bodyPr>
          <a:p>
            <a:r>
              <a:rPr lang="en-US" altLang="en-US" b="1">
                <a:solidFill>
                  <a:schemeClr val="bg1"/>
                </a:solidFill>
              </a:rPr>
              <a:t>NATIONAL INSTITUTES OF HEALTH (NIH)</a:t>
            </a:r>
            <a:endParaRPr lang="en-US" altLang="en-US" b="1">
              <a:solidFill>
                <a:schemeClr val="bg1"/>
              </a:solidFill>
            </a:endParaRPr>
          </a:p>
          <a:p>
            <a:r>
              <a:rPr lang="en-US" altLang="en-US" b="1">
                <a:solidFill>
                  <a:schemeClr val="bg1"/>
                </a:solidFill>
              </a:rPr>
              <a:t>PUBMED RESEARCH DATABASE</a:t>
            </a:r>
            <a:endParaRPr lang="en-US" altLang="en-US" b="1">
              <a:solidFill>
                <a:schemeClr val="bg1"/>
              </a:solidFill>
            </a:endParaRPr>
          </a:p>
          <a:p>
            <a:r>
              <a:rPr lang="en-US" altLang="en-US" b="1">
                <a:solidFill>
                  <a:schemeClr val="bg1"/>
                </a:solidFill>
              </a:rPr>
              <a:t>CLINICAL TRIAL RESULTS</a:t>
            </a:r>
            <a:endParaRPr lang="en-US" altLang="en-US" b="1">
              <a:solidFill>
                <a:schemeClr val="bg1"/>
              </a:solidFill>
            </a:endParaRPr>
          </a:p>
          <a:p>
            <a:r>
              <a:rPr lang="en-US" altLang="en-US" b="1">
                <a:solidFill>
                  <a:schemeClr val="bg1"/>
                </a:solidFill>
              </a:rPr>
              <a:t>GENOMIC SEQUENCING DATA</a:t>
            </a:r>
            <a:endParaRPr lang="en-US" altLang="en-US" b="1">
              <a:solidFill>
                <a:schemeClr val="bg1"/>
              </a:solidFill>
            </a:endParaRPr>
          </a:p>
          <a:p>
            <a:r>
              <a:rPr lang="en-US" altLang="en-US" b="1">
                <a:solidFill>
                  <a:schemeClr val="bg1"/>
                </a:solidFill>
              </a:rPr>
              <a:t>TREATMENT GUIDELINES</a:t>
            </a:r>
            <a:endParaRPr lang="en-US" altLang="en-US" b="1">
              <a:solidFill>
                <a:schemeClr val="bg1"/>
              </a:solidFill>
            </a:endParaRPr>
          </a:p>
          <a:p>
            <a:endParaRPr lang="en-US" altLang="en-US" b="1">
              <a:solidFill>
                <a:schemeClr val="bg1"/>
              </a:solidFill>
            </a:endParaRPr>
          </a:p>
          <a:p>
            <a:r>
              <a:rPr lang="zh-CN" altLang="en-US" b="1">
                <a:solidFill>
                  <a:schemeClr val="bg1"/>
                </a:solidFill>
              </a:rPr>
              <a:t>🌐</a:t>
            </a:r>
            <a:r>
              <a:rPr lang="en-US" altLang="en-US" b="1">
                <a:solidFill>
                  <a:schemeClr val="bg1"/>
                </a:solidFill>
              </a:rPr>
              <a:t> https://www.nih.gov</a:t>
            </a:r>
            <a:endParaRPr lang="en-US" altLang="en-US" b="1">
              <a:solidFill>
                <a:schemeClr val="bg1"/>
              </a:solidFill>
            </a:endParaRPr>
          </a:p>
          <a:p>
            <a:endParaRPr lang="en-US" altLang="en-US" b="1">
              <a:solidFill>
                <a:schemeClr val="bg1"/>
              </a:solidFill>
            </a:endParaRPr>
          </a:p>
          <a:p>
            <a:r>
              <a:rPr lang="en-US" altLang="en-US" b="1">
                <a:solidFill>
                  <a:schemeClr val="bg1"/>
                </a:solidFill>
              </a:rPr>
              <a:t>JOHNS HOPKINS UNIVERSITY</a:t>
            </a:r>
            <a:endParaRPr lang="en-US" altLang="en-US" b="1">
              <a:solidFill>
                <a:schemeClr val="bg1"/>
              </a:solidFill>
            </a:endParaRPr>
          </a:p>
          <a:p>
            <a:r>
              <a:rPr lang="en-US" altLang="en-US" b="1">
                <a:solidFill>
                  <a:schemeClr val="bg1"/>
                </a:solidFill>
              </a:rPr>
              <a:t>COVID-19 DASHBOARD &amp; ANALYTICS</a:t>
            </a:r>
            <a:endParaRPr lang="en-US" altLang="en-US" b="1">
              <a:solidFill>
                <a:schemeClr val="bg1"/>
              </a:solidFill>
            </a:endParaRPr>
          </a:p>
          <a:p>
            <a:r>
              <a:rPr lang="en-US" altLang="en-US" b="1">
                <a:solidFill>
                  <a:schemeClr val="bg1"/>
                </a:solidFill>
              </a:rPr>
              <a:t>CORONAVIRUS RESOURCE CENTER</a:t>
            </a:r>
            <a:endParaRPr lang="en-US" altLang="en-US" b="1">
              <a:solidFill>
                <a:schemeClr val="bg1"/>
              </a:solidFill>
            </a:endParaRPr>
          </a:p>
          <a:p>
            <a:r>
              <a:rPr lang="en-US" altLang="en-US" b="1">
                <a:solidFill>
                  <a:schemeClr val="bg1"/>
                </a:solidFill>
              </a:rPr>
              <a:t>GLOBAL HEALTH SECURITY INDEX</a:t>
            </a:r>
            <a:endParaRPr lang="en-US" altLang="en-US" b="1">
              <a:solidFill>
                <a:schemeClr val="bg1"/>
              </a:solidFill>
            </a:endParaRPr>
          </a:p>
          <a:p>
            <a:endParaRPr lang="en-US" altLang="en-US" b="1">
              <a:solidFill>
                <a:schemeClr val="bg1"/>
              </a:solidFill>
            </a:endParaRPr>
          </a:p>
          <a:p>
            <a:r>
              <a:rPr lang="zh-CN" altLang="en-US" b="1">
                <a:solidFill>
                  <a:schemeClr val="bg1"/>
                </a:solidFill>
              </a:rPr>
              <a:t>🌐</a:t>
            </a:r>
            <a:r>
              <a:rPr lang="en-US" altLang="en-US" b="1">
                <a:solidFill>
                  <a:schemeClr val="bg1"/>
                </a:solidFill>
              </a:rPr>
              <a:t> https://www.jhu.edu</a:t>
            </a:r>
            <a:endParaRPr lang="en-US" altLang="en-US" b="1">
              <a:solidFill>
                <a:schemeClr val="bg1"/>
              </a:solidFill>
            </a:endParaRPr>
          </a:p>
          <a:p>
            <a:r>
              <a:rPr lang="zh-CN" altLang="en-US" b="1">
                <a:solidFill>
                  <a:schemeClr val="bg1"/>
                </a:solidFill>
              </a:rPr>
              <a:t>🌐</a:t>
            </a:r>
            <a:r>
              <a:rPr lang="en-US" altLang="en-US" b="1">
                <a:solidFill>
                  <a:schemeClr val="bg1"/>
                </a:solidFill>
              </a:rPr>
              <a:t> COVID DASHBOARD</a:t>
            </a:r>
            <a:endParaRPr lang="en-US" altLang="en-US" b="1">
              <a:solidFill>
                <a:schemeClr val="bg1"/>
              </a:solidFill>
            </a:endParaRPr>
          </a:p>
        </p:txBody>
      </p:sp>
      <p:sp>
        <p:nvSpPr>
          <p:cNvPr id="4" name="Text Box 3"/>
          <p:cNvSpPr txBox="1"/>
          <p:nvPr/>
        </p:nvSpPr>
        <p:spPr>
          <a:xfrm>
            <a:off x="5659755" y="57150"/>
            <a:ext cx="6044565" cy="6365875"/>
          </a:xfrm>
          <a:prstGeom prst="rect">
            <a:avLst/>
          </a:prstGeom>
          <a:noFill/>
        </p:spPr>
        <p:txBody>
          <a:bodyPr wrap="square" rtlCol="0">
            <a:noAutofit/>
          </a:bodyPr>
          <a:p>
            <a:r>
              <a:rPr lang="en-US" altLang="en-US" b="1">
                <a:solidFill>
                  <a:schemeClr val="bg1"/>
                </a:solidFill>
              </a:rPr>
              <a:t>GOOGLE RESEARCH &amp; DATASETS</a:t>
            </a:r>
            <a:endParaRPr lang="en-US" altLang="en-US" b="1">
              <a:solidFill>
                <a:schemeClr val="bg1"/>
              </a:solidFill>
            </a:endParaRPr>
          </a:p>
          <a:p>
            <a:r>
              <a:rPr lang="en-US" altLang="en-US" b="1">
                <a:solidFill>
                  <a:schemeClr val="bg1"/>
                </a:solidFill>
              </a:rPr>
              <a:t>GOOGLE HEALTH AI RESEARCH</a:t>
            </a:r>
            <a:endParaRPr lang="en-US" altLang="en-US" b="1">
              <a:solidFill>
                <a:schemeClr val="bg1"/>
              </a:solidFill>
            </a:endParaRPr>
          </a:p>
          <a:p>
            <a:r>
              <a:rPr lang="en-US" altLang="en-US" b="1">
                <a:solidFill>
                  <a:schemeClr val="bg1"/>
                </a:solidFill>
              </a:rPr>
              <a:t>GOOGLE SCHOLAR PUBLICATIONS</a:t>
            </a:r>
            <a:endParaRPr lang="en-US" altLang="en-US" b="1">
              <a:solidFill>
                <a:schemeClr val="bg1"/>
              </a:solidFill>
            </a:endParaRPr>
          </a:p>
          <a:p>
            <a:r>
              <a:rPr lang="en-US" altLang="en-US" b="1">
                <a:solidFill>
                  <a:schemeClr val="bg1"/>
                </a:solidFill>
              </a:rPr>
              <a:t>GOOGLE TRENDS EPIDEMIOLOGICAL DATA</a:t>
            </a:r>
            <a:endParaRPr lang="en-US" altLang="en-US" b="1">
              <a:solidFill>
                <a:schemeClr val="bg1"/>
              </a:solidFill>
            </a:endParaRPr>
          </a:p>
          <a:p>
            <a:r>
              <a:rPr lang="en-US" altLang="en-US" b="1">
                <a:solidFill>
                  <a:schemeClr val="bg1"/>
                </a:solidFill>
              </a:rPr>
              <a:t>PUBLIC DATASET PROGRAM</a:t>
            </a:r>
            <a:endParaRPr lang="en-US" altLang="en-US" b="1">
              <a:solidFill>
                <a:schemeClr val="bg1"/>
              </a:solidFill>
            </a:endParaRPr>
          </a:p>
          <a:p>
            <a:endParaRPr lang="en-US" altLang="en-US" b="1">
              <a:solidFill>
                <a:schemeClr val="bg1"/>
              </a:solidFill>
            </a:endParaRPr>
          </a:p>
          <a:p>
            <a:r>
              <a:rPr lang="zh-CN" altLang="en-US" b="1">
                <a:solidFill>
                  <a:schemeClr val="bg1"/>
                </a:solidFill>
              </a:rPr>
              <a:t>🌐</a:t>
            </a:r>
            <a:r>
              <a:rPr lang="en-US" altLang="en-US" b="1">
                <a:solidFill>
                  <a:schemeClr val="bg1"/>
                </a:solidFill>
              </a:rPr>
              <a:t> https://research.google</a:t>
            </a:r>
            <a:endParaRPr lang="en-US" altLang="en-US" b="1">
              <a:solidFill>
                <a:schemeClr val="bg1"/>
              </a:solidFill>
            </a:endParaRPr>
          </a:p>
          <a:p>
            <a:r>
              <a:rPr lang="zh-CN" altLang="en-US" b="1">
                <a:solidFill>
                  <a:schemeClr val="bg1"/>
                </a:solidFill>
              </a:rPr>
              <a:t>🌐</a:t>
            </a:r>
            <a:r>
              <a:rPr lang="en-US" altLang="en-US" b="1">
                <a:solidFill>
                  <a:schemeClr val="bg1"/>
                </a:solidFill>
              </a:rPr>
              <a:t> https://scholar.google.com</a:t>
            </a:r>
            <a:endParaRPr lang="en-US" altLang="en-US" b="1">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8" dur="500"/>
                                        <p:tgtEl>
                                          <p:spTgt spid="3">
                                            <p:txEl>
                                              <p:pRg st="4" end="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3">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grpId="0" nodeType="click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 calcmode="lin" valueType="num">
                                      <p:cBhvr additive="base">
                                        <p:cTn id="49" dur="500"/>
                                        <p:tgtEl>
                                          <p:spTgt spid="3">
                                            <p:txEl>
                                              <p:pRg st="8" end="8"/>
                                            </p:txEl>
                                          </p:spTgt>
                                        </p:tgtEl>
                                        <p:attrNameLst>
                                          <p:attrName>ppt_y</p:attrName>
                                        </p:attrNameLst>
                                      </p:cBhvr>
                                      <p:tavLst>
                                        <p:tav tm="0">
                                          <p:val>
                                            <p:strVal val="#ppt_y+#ppt_h*1.125000"/>
                                          </p:val>
                                        </p:tav>
                                        <p:tav tm="100000">
                                          <p:val>
                                            <p:strVal val="#ppt_y"/>
                                          </p:val>
                                        </p:tav>
                                      </p:tavLst>
                                    </p:anim>
                                    <p:animEffect transition="in" filter="wipe(up)">
                                      <p:cBhvr>
                                        <p:cTn id="50" dur="500"/>
                                        <p:tgtEl>
                                          <p:spTgt spid="3">
                                            <p:txEl>
                                              <p:pRg st="8" end="8"/>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grpId="0" nodeType="click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anim calcmode="lin" valueType="num">
                                      <p:cBhvr additive="base">
                                        <p:cTn id="55" dur="500"/>
                                        <p:tgtEl>
                                          <p:spTgt spid="3">
                                            <p:txEl>
                                              <p:pRg st="9" end="9"/>
                                            </p:txEl>
                                          </p:spTgt>
                                        </p:tgtEl>
                                        <p:attrNameLst>
                                          <p:attrName>ppt_y</p:attrName>
                                        </p:attrNameLst>
                                      </p:cBhvr>
                                      <p:tavLst>
                                        <p:tav tm="0">
                                          <p:val>
                                            <p:strVal val="#ppt_y+#ppt_h*1.125000"/>
                                          </p:val>
                                        </p:tav>
                                        <p:tav tm="100000">
                                          <p:val>
                                            <p:strVal val="#ppt_y"/>
                                          </p:val>
                                        </p:tav>
                                      </p:tavLst>
                                    </p:anim>
                                    <p:animEffect transition="in" filter="wipe(up)">
                                      <p:cBhvr>
                                        <p:cTn id="56" dur="500"/>
                                        <p:tgtEl>
                                          <p:spTgt spid="3">
                                            <p:txEl>
                                              <p:pRg st="9" end="9"/>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2" presetClass="entr" presetSubtype="4" fill="hold" grpId="0" nodeType="clickEffect">
                                  <p:stCondLst>
                                    <p:cond delay="0"/>
                                  </p:stCondLst>
                                  <p:childTnLst>
                                    <p:set>
                                      <p:cBhvr>
                                        <p:cTn id="60" dur="1" fill="hold">
                                          <p:stCondLst>
                                            <p:cond delay="0"/>
                                          </p:stCondLst>
                                        </p:cTn>
                                        <p:tgtEl>
                                          <p:spTgt spid="3">
                                            <p:txEl>
                                              <p:pRg st="10" end="10"/>
                                            </p:txEl>
                                          </p:spTgt>
                                        </p:tgtEl>
                                        <p:attrNameLst>
                                          <p:attrName>style.visibility</p:attrName>
                                        </p:attrNameLst>
                                      </p:cBhvr>
                                      <p:to>
                                        <p:strVal val="visible"/>
                                      </p:to>
                                    </p:set>
                                    <p:anim calcmode="lin" valueType="num">
                                      <p:cBhvr additive="base">
                                        <p:cTn id="61" dur="500"/>
                                        <p:tgtEl>
                                          <p:spTgt spid="3">
                                            <p:txEl>
                                              <p:pRg st="10" end="10"/>
                                            </p:txEl>
                                          </p:spTgt>
                                        </p:tgtEl>
                                        <p:attrNameLst>
                                          <p:attrName>ppt_y</p:attrName>
                                        </p:attrNameLst>
                                      </p:cBhvr>
                                      <p:tavLst>
                                        <p:tav tm="0">
                                          <p:val>
                                            <p:strVal val="#ppt_y+#ppt_h*1.125000"/>
                                          </p:val>
                                        </p:tav>
                                        <p:tav tm="100000">
                                          <p:val>
                                            <p:strVal val="#ppt_y"/>
                                          </p:val>
                                        </p:tav>
                                      </p:tavLst>
                                    </p:anim>
                                    <p:animEffect transition="in" filter="wipe(up)">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2" presetClass="entr" presetSubtype="4" fill="hold" grpId="0"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 calcmode="lin" valueType="num">
                                      <p:cBhvr additive="base">
                                        <p:cTn id="67" dur="500"/>
                                        <p:tgtEl>
                                          <p:spTgt spid="3">
                                            <p:txEl>
                                              <p:pRg st="11" end="11"/>
                                            </p:txEl>
                                          </p:spTgt>
                                        </p:tgtEl>
                                        <p:attrNameLst>
                                          <p:attrName>ppt_y</p:attrName>
                                        </p:attrNameLst>
                                      </p:cBhvr>
                                      <p:tavLst>
                                        <p:tav tm="0">
                                          <p:val>
                                            <p:strVal val="#ppt_y+#ppt_h*1.125000"/>
                                          </p:val>
                                        </p:tav>
                                        <p:tav tm="100000">
                                          <p:val>
                                            <p:strVal val="#ppt_y"/>
                                          </p:val>
                                        </p:tav>
                                      </p:tavLst>
                                    </p:anim>
                                    <p:animEffect transition="in" filter="wipe(up)">
                                      <p:cBhvr>
                                        <p:cTn id="68" dur="500"/>
                                        <p:tgtEl>
                                          <p:spTgt spid="3">
                                            <p:txEl>
                                              <p:pRg st="11" end="11"/>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2" presetClass="entr" presetSubtype="4" fill="hold" grpId="0" nodeType="clickEffect">
                                  <p:stCondLst>
                                    <p:cond delay="0"/>
                                  </p:stCondLst>
                                  <p:childTnLst>
                                    <p:set>
                                      <p:cBhvr>
                                        <p:cTn id="72" dur="1" fill="hold">
                                          <p:stCondLst>
                                            <p:cond delay="0"/>
                                          </p:stCondLst>
                                        </p:cTn>
                                        <p:tgtEl>
                                          <p:spTgt spid="3">
                                            <p:txEl>
                                              <p:pRg st="13" end="13"/>
                                            </p:txEl>
                                          </p:spTgt>
                                        </p:tgtEl>
                                        <p:attrNameLst>
                                          <p:attrName>style.visibility</p:attrName>
                                        </p:attrNameLst>
                                      </p:cBhvr>
                                      <p:to>
                                        <p:strVal val="visible"/>
                                      </p:to>
                                    </p:set>
                                    <p:anim calcmode="lin" valueType="num">
                                      <p:cBhvr additive="base">
                                        <p:cTn id="73" dur="500"/>
                                        <p:tgtEl>
                                          <p:spTgt spid="3">
                                            <p:txEl>
                                              <p:pRg st="13" end="13"/>
                                            </p:txEl>
                                          </p:spTgt>
                                        </p:tgtEl>
                                        <p:attrNameLst>
                                          <p:attrName>ppt_y</p:attrName>
                                        </p:attrNameLst>
                                      </p:cBhvr>
                                      <p:tavLst>
                                        <p:tav tm="0">
                                          <p:val>
                                            <p:strVal val="#ppt_y+#ppt_h*1.125000"/>
                                          </p:val>
                                        </p:tav>
                                        <p:tav tm="100000">
                                          <p:val>
                                            <p:strVal val="#ppt_y"/>
                                          </p:val>
                                        </p:tav>
                                      </p:tavLst>
                                    </p:anim>
                                    <p:animEffect transition="in" filter="wipe(up)">
                                      <p:cBhvr>
                                        <p:cTn id="74" dur="500"/>
                                        <p:tgtEl>
                                          <p:spTgt spid="3">
                                            <p:txEl>
                                              <p:pRg st="13" end="13"/>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12" presetClass="entr" presetSubtype="4" fill="hold" grpId="0" nodeType="clickEffect">
                                  <p:stCondLst>
                                    <p:cond delay="0"/>
                                  </p:stCondLst>
                                  <p:childTnLst>
                                    <p:set>
                                      <p:cBhvr>
                                        <p:cTn id="78" dur="1" fill="hold">
                                          <p:stCondLst>
                                            <p:cond delay="0"/>
                                          </p:stCondLst>
                                        </p:cTn>
                                        <p:tgtEl>
                                          <p:spTgt spid="3">
                                            <p:txEl>
                                              <p:pRg st="14" end="14"/>
                                            </p:txEl>
                                          </p:spTgt>
                                        </p:tgtEl>
                                        <p:attrNameLst>
                                          <p:attrName>style.visibility</p:attrName>
                                        </p:attrNameLst>
                                      </p:cBhvr>
                                      <p:to>
                                        <p:strVal val="visible"/>
                                      </p:to>
                                    </p:set>
                                    <p:anim calcmode="lin" valueType="num">
                                      <p:cBhvr additive="base">
                                        <p:cTn id="79" dur="500"/>
                                        <p:tgtEl>
                                          <p:spTgt spid="3">
                                            <p:txEl>
                                              <p:pRg st="14" end="14"/>
                                            </p:txEl>
                                          </p:spTgt>
                                        </p:tgtEl>
                                        <p:attrNameLst>
                                          <p:attrName>ppt_y</p:attrName>
                                        </p:attrNameLst>
                                      </p:cBhvr>
                                      <p:tavLst>
                                        <p:tav tm="0">
                                          <p:val>
                                            <p:strVal val="#ppt_y+#ppt_h*1.125000"/>
                                          </p:val>
                                        </p:tav>
                                        <p:tav tm="100000">
                                          <p:val>
                                            <p:strVal val="#ppt_y"/>
                                          </p:val>
                                        </p:tav>
                                      </p:tavLst>
                                    </p:anim>
                                    <p:animEffect transition="in" filter="wipe(up)">
                                      <p:cBhvr>
                                        <p:cTn id="80" dur="500"/>
                                        <p:tgtEl>
                                          <p:spTgt spid="3">
                                            <p:txEl>
                                              <p:pRg st="14" end="14"/>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2" presetClass="entr" presetSubtype="4" fill="hold" nodeType="clickEffect">
                                  <p:stCondLst>
                                    <p:cond delay="0"/>
                                  </p:stCondLst>
                                  <p:childTnLst>
                                    <p:set>
                                      <p:cBhvr>
                                        <p:cTn id="84" dur="1" fill="hold">
                                          <p:stCondLst>
                                            <p:cond delay="0"/>
                                          </p:stCondLst>
                                        </p:cTn>
                                        <p:tgtEl>
                                          <p:spTgt spid="4">
                                            <p:txEl>
                                              <p:pRg st="0" end="0"/>
                                            </p:txEl>
                                          </p:spTgt>
                                        </p:tgtEl>
                                        <p:attrNameLst>
                                          <p:attrName>style.visibility</p:attrName>
                                        </p:attrNameLst>
                                      </p:cBhvr>
                                      <p:to>
                                        <p:strVal val="visible"/>
                                      </p:to>
                                    </p:set>
                                    <p:anim calcmode="lin" valueType="num">
                                      <p:cBhvr additive="base">
                                        <p:cTn id="85"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86" dur="500"/>
                                        <p:tgtEl>
                                          <p:spTgt spid="4">
                                            <p:txEl>
                                              <p:pRg st="0" end="0"/>
                                            </p:txEl>
                                          </p:spTgt>
                                        </p:tgtEl>
                                      </p:cBhvr>
                                    </p:animEffect>
                                  </p:childTnLst>
                                </p:cTn>
                              </p:par>
                            </p:childTnLst>
                          </p:cTn>
                        </p:par>
                      </p:childTnLst>
                    </p:cTn>
                  </p:par>
                  <p:par>
                    <p:cTn id="87" fill="hold">
                      <p:stCondLst>
                        <p:cond delay="indefinite"/>
                      </p:stCondLst>
                      <p:childTnLst>
                        <p:par>
                          <p:cTn id="88" fill="hold">
                            <p:stCondLst>
                              <p:cond delay="0"/>
                            </p:stCondLst>
                            <p:childTnLst>
                              <p:par>
                                <p:cTn id="89" presetID="12" presetClass="entr" presetSubtype="4" fill="hold" nodeType="clickEffect">
                                  <p:stCondLst>
                                    <p:cond delay="0"/>
                                  </p:stCondLst>
                                  <p:childTnLst>
                                    <p:set>
                                      <p:cBhvr>
                                        <p:cTn id="90" dur="1" fill="hold">
                                          <p:stCondLst>
                                            <p:cond delay="0"/>
                                          </p:stCondLst>
                                        </p:cTn>
                                        <p:tgtEl>
                                          <p:spTgt spid="4">
                                            <p:txEl>
                                              <p:pRg st="1" end="1"/>
                                            </p:txEl>
                                          </p:spTgt>
                                        </p:tgtEl>
                                        <p:attrNameLst>
                                          <p:attrName>style.visibility</p:attrName>
                                        </p:attrNameLst>
                                      </p:cBhvr>
                                      <p:to>
                                        <p:strVal val="visible"/>
                                      </p:to>
                                    </p:set>
                                    <p:anim calcmode="lin" valueType="num">
                                      <p:cBhvr additive="base">
                                        <p:cTn id="91"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92" dur="500"/>
                                        <p:tgtEl>
                                          <p:spTgt spid="4">
                                            <p:txEl>
                                              <p:pRg st="1" end="1"/>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2" presetClass="entr" presetSubtype="4" fill="hold" nodeType="clickEffect">
                                  <p:stCondLst>
                                    <p:cond delay="0"/>
                                  </p:stCondLst>
                                  <p:childTnLst>
                                    <p:set>
                                      <p:cBhvr>
                                        <p:cTn id="96" dur="1" fill="hold">
                                          <p:stCondLst>
                                            <p:cond delay="0"/>
                                          </p:stCondLst>
                                        </p:cTn>
                                        <p:tgtEl>
                                          <p:spTgt spid="4">
                                            <p:txEl>
                                              <p:pRg st="2" end="2"/>
                                            </p:txEl>
                                          </p:spTgt>
                                        </p:tgtEl>
                                        <p:attrNameLst>
                                          <p:attrName>style.visibility</p:attrName>
                                        </p:attrNameLst>
                                      </p:cBhvr>
                                      <p:to>
                                        <p:strVal val="visible"/>
                                      </p:to>
                                    </p:set>
                                    <p:anim calcmode="lin" valueType="num">
                                      <p:cBhvr additive="base">
                                        <p:cTn id="97"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98" dur="500"/>
                                        <p:tgtEl>
                                          <p:spTgt spid="4">
                                            <p:txEl>
                                              <p:pRg st="2" end="2"/>
                                            </p:txEl>
                                          </p:spTgt>
                                        </p:tgtEl>
                                      </p:cBhvr>
                                    </p:animEffect>
                                  </p:childTnLst>
                                </p:cTn>
                              </p:par>
                            </p:childTnLst>
                          </p:cTn>
                        </p:par>
                      </p:childTnLst>
                    </p:cTn>
                  </p:par>
                  <p:par>
                    <p:cTn id="99" fill="hold">
                      <p:stCondLst>
                        <p:cond delay="indefinite"/>
                      </p:stCondLst>
                      <p:childTnLst>
                        <p:par>
                          <p:cTn id="100" fill="hold">
                            <p:stCondLst>
                              <p:cond delay="0"/>
                            </p:stCondLst>
                            <p:childTnLst>
                              <p:par>
                                <p:cTn id="101" presetID="12" presetClass="entr" presetSubtype="4" fill="hold" nodeType="clickEffect">
                                  <p:stCondLst>
                                    <p:cond delay="0"/>
                                  </p:stCondLst>
                                  <p:childTnLst>
                                    <p:set>
                                      <p:cBhvr>
                                        <p:cTn id="102" dur="1" fill="hold">
                                          <p:stCondLst>
                                            <p:cond delay="0"/>
                                          </p:stCondLst>
                                        </p:cTn>
                                        <p:tgtEl>
                                          <p:spTgt spid="4">
                                            <p:txEl>
                                              <p:pRg st="3" end="3"/>
                                            </p:txEl>
                                          </p:spTgt>
                                        </p:tgtEl>
                                        <p:attrNameLst>
                                          <p:attrName>style.visibility</p:attrName>
                                        </p:attrNameLst>
                                      </p:cBhvr>
                                      <p:to>
                                        <p:strVal val="visible"/>
                                      </p:to>
                                    </p:set>
                                    <p:anim calcmode="lin" valueType="num">
                                      <p:cBhvr additive="base">
                                        <p:cTn id="103"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104" dur="500"/>
                                        <p:tgtEl>
                                          <p:spTgt spid="4">
                                            <p:txEl>
                                              <p:pRg st="3" end="3"/>
                                            </p:txEl>
                                          </p:spTgt>
                                        </p:tgtEl>
                                      </p:cBhvr>
                                    </p:animEffect>
                                  </p:childTnLst>
                                </p:cTn>
                              </p:par>
                            </p:childTnLst>
                          </p:cTn>
                        </p:par>
                      </p:childTnLst>
                    </p:cTn>
                  </p:par>
                  <p:par>
                    <p:cTn id="105" fill="hold">
                      <p:stCondLst>
                        <p:cond delay="indefinite"/>
                      </p:stCondLst>
                      <p:childTnLst>
                        <p:par>
                          <p:cTn id="106" fill="hold">
                            <p:stCondLst>
                              <p:cond delay="0"/>
                            </p:stCondLst>
                            <p:childTnLst>
                              <p:par>
                                <p:cTn id="107" presetID="12" presetClass="entr" presetSubtype="4" fill="hold" nodeType="clickEffect">
                                  <p:stCondLst>
                                    <p:cond delay="0"/>
                                  </p:stCondLst>
                                  <p:childTnLst>
                                    <p:set>
                                      <p:cBhvr>
                                        <p:cTn id="108" dur="1" fill="hold">
                                          <p:stCondLst>
                                            <p:cond delay="0"/>
                                          </p:stCondLst>
                                        </p:cTn>
                                        <p:tgtEl>
                                          <p:spTgt spid="4">
                                            <p:txEl>
                                              <p:pRg st="4" end="4"/>
                                            </p:txEl>
                                          </p:spTgt>
                                        </p:tgtEl>
                                        <p:attrNameLst>
                                          <p:attrName>style.visibility</p:attrName>
                                        </p:attrNameLst>
                                      </p:cBhvr>
                                      <p:to>
                                        <p:strVal val="visible"/>
                                      </p:to>
                                    </p:set>
                                    <p:anim calcmode="lin" valueType="num">
                                      <p:cBhvr additive="base">
                                        <p:cTn id="109" dur="500"/>
                                        <p:tgtEl>
                                          <p:spTgt spid="4">
                                            <p:txEl>
                                              <p:pRg st="4" end="4"/>
                                            </p:txEl>
                                          </p:spTgt>
                                        </p:tgtEl>
                                        <p:attrNameLst>
                                          <p:attrName>ppt_y</p:attrName>
                                        </p:attrNameLst>
                                      </p:cBhvr>
                                      <p:tavLst>
                                        <p:tav tm="0">
                                          <p:val>
                                            <p:strVal val="#ppt_y+#ppt_h*1.125000"/>
                                          </p:val>
                                        </p:tav>
                                        <p:tav tm="100000">
                                          <p:val>
                                            <p:strVal val="#ppt_y"/>
                                          </p:val>
                                        </p:tav>
                                      </p:tavLst>
                                    </p:anim>
                                    <p:animEffect transition="in" filter="wipe(up)">
                                      <p:cBhvr>
                                        <p:cTn id="110" dur="500"/>
                                        <p:tgtEl>
                                          <p:spTgt spid="4">
                                            <p:txEl>
                                              <p:pRg st="4" end="4"/>
                                            </p:txEl>
                                          </p:spTgt>
                                        </p:tgtEl>
                                      </p:cBhvr>
                                    </p:animEffect>
                                  </p:childTnLst>
                                </p:cTn>
                              </p:par>
                            </p:childTnLst>
                          </p:cTn>
                        </p:par>
                      </p:childTnLst>
                    </p:cTn>
                  </p:par>
                  <p:par>
                    <p:cTn id="111" fill="hold">
                      <p:stCondLst>
                        <p:cond delay="indefinite"/>
                      </p:stCondLst>
                      <p:childTnLst>
                        <p:par>
                          <p:cTn id="112" fill="hold">
                            <p:stCondLst>
                              <p:cond delay="0"/>
                            </p:stCondLst>
                            <p:childTnLst>
                              <p:par>
                                <p:cTn id="113" presetID="12" presetClass="entr" presetSubtype="4" fill="hold" nodeType="clickEffect">
                                  <p:stCondLst>
                                    <p:cond delay="0"/>
                                  </p:stCondLst>
                                  <p:childTnLst>
                                    <p:set>
                                      <p:cBhvr>
                                        <p:cTn id="114" dur="1" fill="hold">
                                          <p:stCondLst>
                                            <p:cond delay="0"/>
                                          </p:stCondLst>
                                        </p:cTn>
                                        <p:tgtEl>
                                          <p:spTgt spid="4">
                                            <p:txEl>
                                              <p:pRg st="6" end="6"/>
                                            </p:txEl>
                                          </p:spTgt>
                                        </p:tgtEl>
                                        <p:attrNameLst>
                                          <p:attrName>style.visibility</p:attrName>
                                        </p:attrNameLst>
                                      </p:cBhvr>
                                      <p:to>
                                        <p:strVal val="visible"/>
                                      </p:to>
                                    </p:set>
                                    <p:anim calcmode="lin" valueType="num">
                                      <p:cBhvr additive="base">
                                        <p:cTn id="115" dur="500"/>
                                        <p:tgtEl>
                                          <p:spTgt spid="4">
                                            <p:txEl>
                                              <p:pRg st="6" end="6"/>
                                            </p:txEl>
                                          </p:spTgt>
                                        </p:tgtEl>
                                        <p:attrNameLst>
                                          <p:attrName>ppt_y</p:attrName>
                                        </p:attrNameLst>
                                      </p:cBhvr>
                                      <p:tavLst>
                                        <p:tav tm="0">
                                          <p:val>
                                            <p:strVal val="#ppt_y+#ppt_h*1.125000"/>
                                          </p:val>
                                        </p:tav>
                                        <p:tav tm="100000">
                                          <p:val>
                                            <p:strVal val="#ppt_y"/>
                                          </p:val>
                                        </p:tav>
                                      </p:tavLst>
                                    </p:anim>
                                    <p:animEffect transition="in" filter="wipe(up)">
                                      <p:cBhvr>
                                        <p:cTn id="116" dur="500"/>
                                        <p:tgtEl>
                                          <p:spTgt spid="4">
                                            <p:txEl>
                                              <p:pRg st="6" end="6"/>
                                            </p:txEl>
                                          </p:spTgt>
                                        </p:tgtEl>
                                      </p:cBhvr>
                                    </p:animEffect>
                                  </p:childTnLst>
                                </p:cTn>
                              </p:par>
                            </p:childTnLst>
                          </p:cTn>
                        </p:par>
                      </p:childTnLst>
                    </p:cTn>
                  </p:par>
                  <p:par>
                    <p:cTn id="117" fill="hold">
                      <p:stCondLst>
                        <p:cond delay="indefinite"/>
                      </p:stCondLst>
                      <p:childTnLst>
                        <p:par>
                          <p:cTn id="118" fill="hold">
                            <p:stCondLst>
                              <p:cond delay="0"/>
                            </p:stCondLst>
                            <p:childTnLst>
                              <p:par>
                                <p:cTn id="119" presetID="12" presetClass="entr" presetSubtype="4" fill="hold" nodeType="clickEffect">
                                  <p:stCondLst>
                                    <p:cond delay="0"/>
                                  </p:stCondLst>
                                  <p:childTnLst>
                                    <p:set>
                                      <p:cBhvr>
                                        <p:cTn id="120" dur="1" fill="hold">
                                          <p:stCondLst>
                                            <p:cond delay="0"/>
                                          </p:stCondLst>
                                        </p:cTn>
                                        <p:tgtEl>
                                          <p:spTgt spid="4">
                                            <p:txEl>
                                              <p:pRg st="7" end="7"/>
                                            </p:txEl>
                                          </p:spTgt>
                                        </p:tgtEl>
                                        <p:attrNameLst>
                                          <p:attrName>style.visibility</p:attrName>
                                        </p:attrNameLst>
                                      </p:cBhvr>
                                      <p:to>
                                        <p:strVal val="visible"/>
                                      </p:to>
                                    </p:set>
                                    <p:anim calcmode="lin" valueType="num">
                                      <p:cBhvr additive="base">
                                        <p:cTn id="121" dur="500"/>
                                        <p:tgtEl>
                                          <p:spTgt spid="4">
                                            <p:txEl>
                                              <p:pRg st="7" end="7"/>
                                            </p:txEl>
                                          </p:spTgt>
                                        </p:tgtEl>
                                        <p:attrNameLst>
                                          <p:attrName>ppt_y</p:attrName>
                                        </p:attrNameLst>
                                      </p:cBhvr>
                                      <p:tavLst>
                                        <p:tav tm="0">
                                          <p:val>
                                            <p:strVal val="#ppt_y+#ppt_h*1.125000"/>
                                          </p:val>
                                        </p:tav>
                                        <p:tav tm="100000">
                                          <p:val>
                                            <p:strVal val="#ppt_y"/>
                                          </p:val>
                                        </p:tav>
                                      </p:tavLst>
                                    </p:anim>
                                    <p:animEffect transition="in" filter="wipe(up)">
                                      <p:cBhvr>
                                        <p:cTn id="122"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3" grpId="0" build="p"/>
      <p:bldP spid="3" grpI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Box 14"/>
          <p:cNvSpPr txBox="1"/>
          <p:nvPr/>
        </p:nvSpPr>
        <p:spPr>
          <a:xfrm>
            <a:off x="1946910" y="210185"/>
            <a:ext cx="3361055" cy="583565"/>
          </a:xfrm>
          <a:prstGeom prst="rect">
            <a:avLst/>
          </a:prstGeom>
          <a:noFill/>
        </p:spPr>
        <p:txBody>
          <a:bodyPr wrap="square" rtlCol="0">
            <a:spAutoFit/>
          </a:bodyPr>
          <a:p>
            <a:r>
              <a:rPr lang="en-US" sz="3200" b="1">
                <a:solidFill>
                  <a:schemeClr val="bg1"/>
                </a:solidFill>
              </a:rPr>
              <a:t>THANK YOU</a:t>
            </a:r>
            <a:endParaRPr lang="en-US" sz="3200" b="1">
              <a:solidFill>
                <a:schemeClr val="bg1"/>
              </a:solidFill>
            </a:endParaRPr>
          </a:p>
        </p:txBody>
      </p:sp>
      <p:sp>
        <p:nvSpPr>
          <p:cNvPr id="16" name="Rounded Rectangle 15"/>
          <p:cNvSpPr/>
          <p:nvPr/>
        </p:nvSpPr>
        <p:spPr>
          <a:xfrm>
            <a:off x="1981200" y="762000"/>
            <a:ext cx="2606040" cy="13716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7" name="Text Box 16"/>
          <p:cNvSpPr txBox="1"/>
          <p:nvPr/>
        </p:nvSpPr>
        <p:spPr>
          <a:xfrm>
            <a:off x="268605" y="1141095"/>
            <a:ext cx="11694795" cy="3969385"/>
          </a:xfrm>
          <a:prstGeom prst="rect">
            <a:avLst/>
          </a:prstGeom>
          <a:noFill/>
        </p:spPr>
        <p:txBody>
          <a:bodyPr wrap="square" rtlCol="0">
            <a:spAutoFit/>
          </a:bodyPr>
          <a:p>
            <a:r>
              <a:rPr lang="en-US" altLang="en-US" b="1">
                <a:solidFill>
                  <a:schemeClr val="bg1"/>
                </a:solidFill>
              </a:rPr>
              <a:t>ADVANCING KNOWLEDGE FOR A SAFER, HEALTHIER WORLD</a:t>
            </a:r>
            <a:endParaRPr lang="en-US" altLang="en-US" b="1">
              <a:solidFill>
                <a:schemeClr val="bg1"/>
              </a:solidFill>
            </a:endParaRPr>
          </a:p>
          <a:p>
            <a:endParaRPr lang="en-US" altLang="en-US" b="1">
              <a:solidFill>
                <a:schemeClr val="bg1"/>
              </a:solidFill>
            </a:endParaRPr>
          </a:p>
          <a:p>
            <a:r>
              <a:rPr lang="en-US" altLang="en-US" b="1">
                <a:solidFill>
                  <a:schemeClr val="bg1"/>
                </a:solidFill>
              </a:rPr>
              <a:t>THANK YOU FOR YOUR TIME AND ATTENTION</a:t>
            </a:r>
            <a:endParaRPr lang="en-US" altLang="en-US" b="1">
              <a:solidFill>
                <a:schemeClr val="bg1"/>
              </a:solidFill>
            </a:endParaRPr>
          </a:p>
          <a:p>
            <a:endParaRPr lang="en-US" altLang="en-US" b="1">
              <a:solidFill>
                <a:schemeClr val="bg1"/>
              </a:solidFill>
            </a:endParaRPr>
          </a:p>
          <a:p>
            <a:r>
              <a:rPr lang="en-US" altLang="en-US" b="1">
                <a:solidFill>
                  <a:schemeClr val="bg1"/>
                </a:solidFill>
              </a:rPr>
              <a:t>PRESENTATION CREATED BY:</a:t>
            </a:r>
            <a:endParaRPr lang="en-US" altLang="en-US" b="1">
              <a:solidFill>
                <a:schemeClr val="bg1"/>
              </a:solidFill>
            </a:endParaRPr>
          </a:p>
          <a:p>
            <a:endParaRPr lang="en-US" altLang="en-US" b="1">
              <a:solidFill>
                <a:schemeClr val="bg1"/>
              </a:solidFill>
            </a:endParaRPr>
          </a:p>
          <a:p>
            <a:r>
              <a:rPr lang="en-US" altLang="en-US" b="1">
                <a:solidFill>
                  <a:schemeClr val="bg1"/>
                </a:solidFill>
              </a:rPr>
              <a:t>WALI ULLAH</a:t>
            </a:r>
            <a:endParaRPr lang="en-US" altLang="en-US" b="1">
              <a:solidFill>
                <a:schemeClr val="bg1"/>
              </a:solidFill>
            </a:endParaRPr>
          </a:p>
          <a:p>
            <a:r>
              <a:rPr lang="en-US" altLang="en-US" b="1">
                <a:solidFill>
                  <a:schemeClr val="bg1"/>
                </a:solidFill>
              </a:rPr>
              <a:t>PROJECT LEAD &amp; RESEARCH COORDINATOR</a:t>
            </a:r>
            <a:endParaRPr lang="en-US" altLang="en-US" b="1">
              <a:solidFill>
                <a:schemeClr val="bg1"/>
              </a:solidFill>
            </a:endParaRPr>
          </a:p>
          <a:p>
            <a:endParaRPr lang="en-US" altLang="en-US" b="1">
              <a:solidFill>
                <a:schemeClr val="bg1"/>
              </a:solidFill>
            </a:endParaRPr>
          </a:p>
          <a:p>
            <a:r>
              <a:rPr lang="en-US" altLang="en-US" b="1">
                <a:solidFill>
                  <a:schemeClr val="bg1"/>
                </a:solidFill>
              </a:rPr>
              <a:t>SHAYAN BUTT</a:t>
            </a:r>
            <a:endParaRPr lang="en-US" altLang="en-US" b="1">
              <a:solidFill>
                <a:schemeClr val="bg1"/>
              </a:solidFill>
            </a:endParaRPr>
          </a:p>
          <a:p>
            <a:r>
              <a:rPr lang="en-US" altLang="en-US" b="1">
                <a:solidFill>
                  <a:schemeClr val="bg1"/>
                </a:solidFill>
              </a:rPr>
              <a:t>DATA ANALYSIS &amp; STATISTICAL MODELING</a:t>
            </a:r>
            <a:endParaRPr lang="en-US" altLang="en-US" b="1">
              <a:solidFill>
                <a:schemeClr val="bg1"/>
              </a:solidFill>
            </a:endParaRPr>
          </a:p>
          <a:p>
            <a:endParaRPr lang="en-US" altLang="en-US" b="1">
              <a:solidFill>
                <a:schemeClr val="bg1"/>
              </a:solidFill>
            </a:endParaRPr>
          </a:p>
          <a:p>
            <a:r>
              <a:rPr lang="en-US" altLang="en-US" b="1">
                <a:solidFill>
                  <a:schemeClr val="bg1"/>
                </a:solidFill>
              </a:rPr>
              <a:t>HADI</a:t>
            </a:r>
            <a:endParaRPr lang="en-US" altLang="en-US" b="1">
              <a:solidFill>
                <a:schemeClr val="bg1"/>
              </a:solidFill>
            </a:endParaRPr>
          </a:p>
          <a:p>
            <a:r>
              <a:rPr lang="en-US" altLang="en-US" b="1">
                <a:solidFill>
                  <a:schemeClr val="bg1"/>
                </a:solidFill>
              </a:rPr>
              <a:t>VISUAL DESIGN &amp; PRESENTATION DEVELOPMENT</a:t>
            </a:r>
            <a:endParaRPr lang="en-US" altLang="en-US" b="1">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p:tgtEl>
                                          <p:spTgt spid="15"/>
                                        </p:tgtEl>
                                        <p:attrNameLst>
                                          <p:attrName>ppt_y</p:attrName>
                                        </p:attrNameLst>
                                      </p:cBhvr>
                                      <p:tavLst>
                                        <p:tav tm="0">
                                          <p:val>
                                            <p:strVal val="#ppt_y+#ppt_h*1.125000"/>
                                          </p:val>
                                        </p:tav>
                                        <p:tav tm="100000">
                                          <p:val>
                                            <p:strVal val="#ppt_y"/>
                                          </p:val>
                                        </p:tav>
                                      </p:tavLst>
                                    </p:anim>
                                    <p:animEffect transition="in" filter="wipe(up)">
                                      <p:cBhvr>
                                        <p:cTn id="8" dur="500"/>
                                        <p:tgtEl>
                                          <p:spTgt spid="15"/>
                                        </p:tgtEl>
                                      </p:cBhvr>
                                    </p:animEffect>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box(in)">
                                      <p:cBhvr>
                                        <p:cTn id="13" dur="20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nodeType="clickEffect">
                                  <p:stCondLst>
                                    <p:cond delay="0"/>
                                  </p:stCondLst>
                                  <p:childTnLst>
                                    <p:set>
                                      <p:cBhvr>
                                        <p:cTn id="17" dur="1" fill="hold">
                                          <p:stCondLst>
                                            <p:cond delay="0"/>
                                          </p:stCondLst>
                                        </p:cTn>
                                        <p:tgtEl>
                                          <p:spTgt spid="17">
                                            <p:txEl>
                                              <p:pRg st="0" end="0"/>
                                            </p:txEl>
                                          </p:spTgt>
                                        </p:tgtEl>
                                        <p:attrNameLst>
                                          <p:attrName>style.visibility</p:attrName>
                                        </p:attrNameLst>
                                      </p:cBhvr>
                                      <p:to>
                                        <p:strVal val="visible"/>
                                      </p:to>
                                    </p:set>
                                    <p:anim calcmode="lin" valueType="num">
                                      <p:cBhvr additive="base">
                                        <p:cTn id="18" dur="500"/>
                                        <p:tgtEl>
                                          <p:spTgt spid="17">
                                            <p:txEl>
                                              <p:pRg st="0" end="0"/>
                                            </p:txEl>
                                          </p:spTgt>
                                        </p:tgtEl>
                                        <p:attrNameLst>
                                          <p:attrName>ppt_y</p:attrName>
                                        </p:attrNameLst>
                                      </p:cBhvr>
                                      <p:tavLst>
                                        <p:tav tm="0">
                                          <p:val>
                                            <p:strVal val="#ppt_y+#ppt_h*1.125000"/>
                                          </p:val>
                                        </p:tav>
                                        <p:tav tm="100000">
                                          <p:val>
                                            <p:strVal val="#ppt_y"/>
                                          </p:val>
                                        </p:tav>
                                      </p:tavLst>
                                    </p:anim>
                                    <p:animEffect transition="in" filter="wipe(up)">
                                      <p:cBhvr>
                                        <p:cTn id="19" dur="500"/>
                                        <p:tgtEl>
                                          <p:spTgt spid="17">
                                            <p:txEl>
                                              <p:pRg st="0" end="0"/>
                                            </p:txEl>
                                          </p:spTgt>
                                        </p:tgtEl>
                                      </p:cBhvr>
                                    </p:animEffect>
                                  </p:childTnLst>
                                </p:cTn>
                              </p:par>
                              <p:par>
                                <p:cTn id="20" presetID="12" presetClass="entr" presetSubtype="4" fill="hold" nodeType="withEffect">
                                  <p:stCondLst>
                                    <p:cond delay="0"/>
                                  </p:stCondLst>
                                  <p:childTnLst>
                                    <p:set>
                                      <p:cBhvr>
                                        <p:cTn id="21" dur="1" fill="hold">
                                          <p:stCondLst>
                                            <p:cond delay="0"/>
                                          </p:stCondLst>
                                        </p:cTn>
                                        <p:tgtEl>
                                          <p:spTgt spid="17">
                                            <p:txEl>
                                              <p:pRg st="2" end="2"/>
                                            </p:txEl>
                                          </p:spTgt>
                                        </p:tgtEl>
                                        <p:attrNameLst>
                                          <p:attrName>style.visibility</p:attrName>
                                        </p:attrNameLst>
                                      </p:cBhvr>
                                      <p:to>
                                        <p:strVal val="visible"/>
                                      </p:to>
                                    </p:set>
                                    <p:anim calcmode="lin" valueType="num">
                                      <p:cBhvr additive="base">
                                        <p:cTn id="22" dur="500"/>
                                        <p:tgtEl>
                                          <p:spTgt spid="17">
                                            <p:txEl>
                                              <p:pRg st="2" end="2"/>
                                            </p:txEl>
                                          </p:spTgt>
                                        </p:tgtEl>
                                        <p:attrNameLst>
                                          <p:attrName>ppt_y</p:attrName>
                                        </p:attrNameLst>
                                      </p:cBhvr>
                                      <p:tavLst>
                                        <p:tav tm="0">
                                          <p:val>
                                            <p:strVal val="#ppt_y+#ppt_h*1.125000"/>
                                          </p:val>
                                        </p:tav>
                                        <p:tav tm="100000">
                                          <p:val>
                                            <p:strVal val="#ppt_y"/>
                                          </p:val>
                                        </p:tav>
                                      </p:tavLst>
                                    </p:anim>
                                    <p:animEffect transition="in" filter="wipe(up)">
                                      <p:cBhvr>
                                        <p:cTn id="23" dur="500"/>
                                        <p:tgtEl>
                                          <p:spTgt spid="17">
                                            <p:txEl>
                                              <p:pRg st="2" end="2"/>
                                            </p:txEl>
                                          </p:spTgt>
                                        </p:tgtEl>
                                      </p:cBhvr>
                                    </p:animEffect>
                                  </p:childTnLst>
                                </p:cTn>
                              </p:par>
                              <p:par>
                                <p:cTn id="24" presetID="12" presetClass="entr" presetSubtype="4" fill="hold" nodeType="withEffect">
                                  <p:stCondLst>
                                    <p:cond delay="0"/>
                                  </p:stCondLst>
                                  <p:childTnLst>
                                    <p:set>
                                      <p:cBhvr>
                                        <p:cTn id="25" dur="1" fill="hold">
                                          <p:stCondLst>
                                            <p:cond delay="0"/>
                                          </p:stCondLst>
                                        </p:cTn>
                                        <p:tgtEl>
                                          <p:spTgt spid="17">
                                            <p:txEl>
                                              <p:pRg st="4" end="4"/>
                                            </p:txEl>
                                          </p:spTgt>
                                        </p:tgtEl>
                                        <p:attrNameLst>
                                          <p:attrName>style.visibility</p:attrName>
                                        </p:attrNameLst>
                                      </p:cBhvr>
                                      <p:to>
                                        <p:strVal val="visible"/>
                                      </p:to>
                                    </p:set>
                                    <p:anim calcmode="lin" valueType="num">
                                      <p:cBhvr additive="base">
                                        <p:cTn id="26" dur="500"/>
                                        <p:tgtEl>
                                          <p:spTgt spid="17">
                                            <p:txEl>
                                              <p:pRg st="4" end="4"/>
                                            </p:txEl>
                                          </p:spTgt>
                                        </p:tgtEl>
                                        <p:attrNameLst>
                                          <p:attrName>ppt_y</p:attrName>
                                        </p:attrNameLst>
                                      </p:cBhvr>
                                      <p:tavLst>
                                        <p:tav tm="0">
                                          <p:val>
                                            <p:strVal val="#ppt_y+#ppt_h*1.125000"/>
                                          </p:val>
                                        </p:tav>
                                        <p:tav tm="100000">
                                          <p:val>
                                            <p:strVal val="#ppt_y"/>
                                          </p:val>
                                        </p:tav>
                                      </p:tavLst>
                                    </p:anim>
                                    <p:animEffect transition="in" filter="wipe(up)">
                                      <p:cBhvr>
                                        <p:cTn id="27" dur="500"/>
                                        <p:tgtEl>
                                          <p:spTgt spid="17">
                                            <p:txEl>
                                              <p:pRg st="4" end="4"/>
                                            </p:txEl>
                                          </p:spTgt>
                                        </p:tgtEl>
                                      </p:cBhvr>
                                    </p:animEffect>
                                  </p:childTnLst>
                                </p:cTn>
                              </p:par>
                              <p:par>
                                <p:cTn id="28" presetID="12" presetClass="entr" presetSubtype="4" fill="hold" nodeType="withEffect">
                                  <p:stCondLst>
                                    <p:cond delay="0"/>
                                  </p:stCondLst>
                                  <p:childTnLst>
                                    <p:set>
                                      <p:cBhvr>
                                        <p:cTn id="29" dur="1" fill="hold">
                                          <p:stCondLst>
                                            <p:cond delay="0"/>
                                          </p:stCondLst>
                                        </p:cTn>
                                        <p:tgtEl>
                                          <p:spTgt spid="17">
                                            <p:txEl>
                                              <p:pRg st="6" end="6"/>
                                            </p:txEl>
                                          </p:spTgt>
                                        </p:tgtEl>
                                        <p:attrNameLst>
                                          <p:attrName>style.visibility</p:attrName>
                                        </p:attrNameLst>
                                      </p:cBhvr>
                                      <p:to>
                                        <p:strVal val="visible"/>
                                      </p:to>
                                    </p:set>
                                    <p:anim calcmode="lin" valueType="num">
                                      <p:cBhvr additive="base">
                                        <p:cTn id="30" dur="500"/>
                                        <p:tgtEl>
                                          <p:spTgt spid="17">
                                            <p:txEl>
                                              <p:pRg st="6" end="6"/>
                                            </p:txEl>
                                          </p:spTgt>
                                        </p:tgtEl>
                                        <p:attrNameLst>
                                          <p:attrName>ppt_y</p:attrName>
                                        </p:attrNameLst>
                                      </p:cBhvr>
                                      <p:tavLst>
                                        <p:tav tm="0">
                                          <p:val>
                                            <p:strVal val="#ppt_y+#ppt_h*1.125000"/>
                                          </p:val>
                                        </p:tav>
                                        <p:tav tm="100000">
                                          <p:val>
                                            <p:strVal val="#ppt_y"/>
                                          </p:val>
                                        </p:tav>
                                      </p:tavLst>
                                    </p:anim>
                                    <p:animEffect transition="in" filter="wipe(up)">
                                      <p:cBhvr>
                                        <p:cTn id="31" dur="500"/>
                                        <p:tgtEl>
                                          <p:spTgt spid="17">
                                            <p:txEl>
                                              <p:pRg st="6" end="6"/>
                                            </p:txEl>
                                          </p:spTgt>
                                        </p:tgtEl>
                                      </p:cBhvr>
                                    </p:animEffect>
                                  </p:childTnLst>
                                </p:cTn>
                              </p:par>
                              <p:par>
                                <p:cTn id="32" presetID="12" presetClass="entr" presetSubtype="4" fill="hold" nodeType="withEffect">
                                  <p:stCondLst>
                                    <p:cond delay="0"/>
                                  </p:stCondLst>
                                  <p:childTnLst>
                                    <p:set>
                                      <p:cBhvr>
                                        <p:cTn id="33" dur="1" fill="hold">
                                          <p:stCondLst>
                                            <p:cond delay="0"/>
                                          </p:stCondLst>
                                        </p:cTn>
                                        <p:tgtEl>
                                          <p:spTgt spid="17">
                                            <p:txEl>
                                              <p:pRg st="7" end="7"/>
                                            </p:txEl>
                                          </p:spTgt>
                                        </p:tgtEl>
                                        <p:attrNameLst>
                                          <p:attrName>style.visibility</p:attrName>
                                        </p:attrNameLst>
                                      </p:cBhvr>
                                      <p:to>
                                        <p:strVal val="visible"/>
                                      </p:to>
                                    </p:set>
                                    <p:anim calcmode="lin" valueType="num">
                                      <p:cBhvr additive="base">
                                        <p:cTn id="34" dur="500"/>
                                        <p:tgtEl>
                                          <p:spTgt spid="17">
                                            <p:txEl>
                                              <p:pRg st="7" end="7"/>
                                            </p:txEl>
                                          </p:spTgt>
                                        </p:tgtEl>
                                        <p:attrNameLst>
                                          <p:attrName>ppt_y</p:attrName>
                                        </p:attrNameLst>
                                      </p:cBhvr>
                                      <p:tavLst>
                                        <p:tav tm="0">
                                          <p:val>
                                            <p:strVal val="#ppt_y+#ppt_h*1.125000"/>
                                          </p:val>
                                        </p:tav>
                                        <p:tav tm="100000">
                                          <p:val>
                                            <p:strVal val="#ppt_y"/>
                                          </p:val>
                                        </p:tav>
                                      </p:tavLst>
                                    </p:anim>
                                    <p:animEffect transition="in" filter="wipe(up)">
                                      <p:cBhvr>
                                        <p:cTn id="35" dur="500"/>
                                        <p:tgtEl>
                                          <p:spTgt spid="17">
                                            <p:txEl>
                                              <p:pRg st="7" end="7"/>
                                            </p:txEl>
                                          </p:spTgt>
                                        </p:tgtEl>
                                      </p:cBhvr>
                                    </p:animEffect>
                                  </p:childTnLst>
                                </p:cTn>
                              </p:par>
                              <p:par>
                                <p:cTn id="36" presetID="12" presetClass="entr" presetSubtype="4" fill="hold" nodeType="withEffect">
                                  <p:stCondLst>
                                    <p:cond delay="0"/>
                                  </p:stCondLst>
                                  <p:childTnLst>
                                    <p:set>
                                      <p:cBhvr>
                                        <p:cTn id="37" dur="1" fill="hold">
                                          <p:stCondLst>
                                            <p:cond delay="0"/>
                                          </p:stCondLst>
                                        </p:cTn>
                                        <p:tgtEl>
                                          <p:spTgt spid="17">
                                            <p:txEl>
                                              <p:pRg st="9" end="9"/>
                                            </p:txEl>
                                          </p:spTgt>
                                        </p:tgtEl>
                                        <p:attrNameLst>
                                          <p:attrName>style.visibility</p:attrName>
                                        </p:attrNameLst>
                                      </p:cBhvr>
                                      <p:to>
                                        <p:strVal val="visible"/>
                                      </p:to>
                                    </p:set>
                                    <p:anim calcmode="lin" valueType="num">
                                      <p:cBhvr additive="base">
                                        <p:cTn id="38" dur="500"/>
                                        <p:tgtEl>
                                          <p:spTgt spid="17">
                                            <p:txEl>
                                              <p:pRg st="9" end="9"/>
                                            </p:txEl>
                                          </p:spTgt>
                                        </p:tgtEl>
                                        <p:attrNameLst>
                                          <p:attrName>ppt_y</p:attrName>
                                        </p:attrNameLst>
                                      </p:cBhvr>
                                      <p:tavLst>
                                        <p:tav tm="0">
                                          <p:val>
                                            <p:strVal val="#ppt_y+#ppt_h*1.125000"/>
                                          </p:val>
                                        </p:tav>
                                        <p:tav tm="100000">
                                          <p:val>
                                            <p:strVal val="#ppt_y"/>
                                          </p:val>
                                        </p:tav>
                                      </p:tavLst>
                                    </p:anim>
                                    <p:animEffect transition="in" filter="wipe(up)">
                                      <p:cBhvr>
                                        <p:cTn id="39" dur="500"/>
                                        <p:tgtEl>
                                          <p:spTgt spid="17">
                                            <p:txEl>
                                              <p:pRg st="9" end="9"/>
                                            </p:txEl>
                                          </p:spTgt>
                                        </p:tgtEl>
                                      </p:cBhvr>
                                    </p:animEffect>
                                  </p:childTnLst>
                                </p:cTn>
                              </p:par>
                              <p:par>
                                <p:cTn id="40" presetID="12" presetClass="entr" presetSubtype="4" fill="hold" nodeType="withEffect">
                                  <p:stCondLst>
                                    <p:cond delay="0"/>
                                  </p:stCondLst>
                                  <p:childTnLst>
                                    <p:set>
                                      <p:cBhvr>
                                        <p:cTn id="41" dur="1" fill="hold">
                                          <p:stCondLst>
                                            <p:cond delay="0"/>
                                          </p:stCondLst>
                                        </p:cTn>
                                        <p:tgtEl>
                                          <p:spTgt spid="17">
                                            <p:txEl>
                                              <p:pRg st="10" end="10"/>
                                            </p:txEl>
                                          </p:spTgt>
                                        </p:tgtEl>
                                        <p:attrNameLst>
                                          <p:attrName>style.visibility</p:attrName>
                                        </p:attrNameLst>
                                      </p:cBhvr>
                                      <p:to>
                                        <p:strVal val="visible"/>
                                      </p:to>
                                    </p:set>
                                    <p:anim calcmode="lin" valueType="num">
                                      <p:cBhvr additive="base">
                                        <p:cTn id="42" dur="500"/>
                                        <p:tgtEl>
                                          <p:spTgt spid="17">
                                            <p:txEl>
                                              <p:pRg st="10" end="10"/>
                                            </p:txEl>
                                          </p:spTgt>
                                        </p:tgtEl>
                                        <p:attrNameLst>
                                          <p:attrName>ppt_y</p:attrName>
                                        </p:attrNameLst>
                                      </p:cBhvr>
                                      <p:tavLst>
                                        <p:tav tm="0">
                                          <p:val>
                                            <p:strVal val="#ppt_y+#ppt_h*1.125000"/>
                                          </p:val>
                                        </p:tav>
                                        <p:tav tm="100000">
                                          <p:val>
                                            <p:strVal val="#ppt_y"/>
                                          </p:val>
                                        </p:tav>
                                      </p:tavLst>
                                    </p:anim>
                                    <p:animEffect transition="in" filter="wipe(up)">
                                      <p:cBhvr>
                                        <p:cTn id="43" dur="500"/>
                                        <p:tgtEl>
                                          <p:spTgt spid="17">
                                            <p:txEl>
                                              <p:pRg st="10" end="10"/>
                                            </p:txEl>
                                          </p:spTgt>
                                        </p:tgtEl>
                                      </p:cBhvr>
                                    </p:animEffect>
                                  </p:childTnLst>
                                </p:cTn>
                              </p:par>
                              <p:par>
                                <p:cTn id="44" presetID="12" presetClass="entr" presetSubtype="4" fill="hold" nodeType="withEffect">
                                  <p:stCondLst>
                                    <p:cond delay="0"/>
                                  </p:stCondLst>
                                  <p:childTnLst>
                                    <p:set>
                                      <p:cBhvr>
                                        <p:cTn id="45" dur="1" fill="hold">
                                          <p:stCondLst>
                                            <p:cond delay="0"/>
                                          </p:stCondLst>
                                        </p:cTn>
                                        <p:tgtEl>
                                          <p:spTgt spid="17">
                                            <p:txEl>
                                              <p:pRg st="12" end="12"/>
                                            </p:txEl>
                                          </p:spTgt>
                                        </p:tgtEl>
                                        <p:attrNameLst>
                                          <p:attrName>style.visibility</p:attrName>
                                        </p:attrNameLst>
                                      </p:cBhvr>
                                      <p:to>
                                        <p:strVal val="visible"/>
                                      </p:to>
                                    </p:set>
                                    <p:anim calcmode="lin" valueType="num">
                                      <p:cBhvr additive="base">
                                        <p:cTn id="46" dur="500"/>
                                        <p:tgtEl>
                                          <p:spTgt spid="17">
                                            <p:txEl>
                                              <p:pRg st="12" end="12"/>
                                            </p:txEl>
                                          </p:spTgt>
                                        </p:tgtEl>
                                        <p:attrNameLst>
                                          <p:attrName>ppt_y</p:attrName>
                                        </p:attrNameLst>
                                      </p:cBhvr>
                                      <p:tavLst>
                                        <p:tav tm="0">
                                          <p:val>
                                            <p:strVal val="#ppt_y+#ppt_h*1.125000"/>
                                          </p:val>
                                        </p:tav>
                                        <p:tav tm="100000">
                                          <p:val>
                                            <p:strVal val="#ppt_y"/>
                                          </p:val>
                                        </p:tav>
                                      </p:tavLst>
                                    </p:anim>
                                    <p:animEffect transition="in" filter="wipe(up)">
                                      <p:cBhvr>
                                        <p:cTn id="47" dur="500"/>
                                        <p:tgtEl>
                                          <p:spTgt spid="17">
                                            <p:txEl>
                                              <p:pRg st="12" end="12"/>
                                            </p:txEl>
                                          </p:spTgt>
                                        </p:tgtEl>
                                      </p:cBhvr>
                                    </p:animEffect>
                                  </p:childTnLst>
                                </p:cTn>
                              </p:par>
                              <p:par>
                                <p:cTn id="48" presetID="12" presetClass="entr" presetSubtype="4" fill="hold" nodeType="withEffect">
                                  <p:stCondLst>
                                    <p:cond delay="0"/>
                                  </p:stCondLst>
                                  <p:childTnLst>
                                    <p:set>
                                      <p:cBhvr>
                                        <p:cTn id="49" dur="1" fill="hold">
                                          <p:stCondLst>
                                            <p:cond delay="0"/>
                                          </p:stCondLst>
                                        </p:cTn>
                                        <p:tgtEl>
                                          <p:spTgt spid="17">
                                            <p:txEl>
                                              <p:pRg st="13" end="13"/>
                                            </p:txEl>
                                          </p:spTgt>
                                        </p:tgtEl>
                                        <p:attrNameLst>
                                          <p:attrName>style.visibility</p:attrName>
                                        </p:attrNameLst>
                                      </p:cBhvr>
                                      <p:to>
                                        <p:strVal val="visible"/>
                                      </p:to>
                                    </p:set>
                                    <p:anim calcmode="lin" valueType="num">
                                      <p:cBhvr additive="base">
                                        <p:cTn id="50" dur="500"/>
                                        <p:tgtEl>
                                          <p:spTgt spid="17">
                                            <p:txEl>
                                              <p:pRg st="13" end="13"/>
                                            </p:txEl>
                                          </p:spTgt>
                                        </p:tgtEl>
                                        <p:attrNameLst>
                                          <p:attrName>ppt_y</p:attrName>
                                        </p:attrNameLst>
                                      </p:cBhvr>
                                      <p:tavLst>
                                        <p:tav tm="0">
                                          <p:val>
                                            <p:strVal val="#ppt_y+#ppt_h*1.125000"/>
                                          </p:val>
                                        </p:tav>
                                        <p:tav tm="100000">
                                          <p:val>
                                            <p:strVal val="#ppt_y"/>
                                          </p:val>
                                        </p:tav>
                                      </p:tavLst>
                                    </p:anim>
                                    <p:animEffect transition="in" filter="wipe(up)">
                                      <p:cBhvr>
                                        <p:cTn id="51" dur="500"/>
                                        <p:tgtEl>
                                          <p:spTgt spid="17">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5" grpId="1"/>
      <p:bldP spid="16" grpId="0" animBg="1"/>
      <p:bldP spid="16"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1" cstate="print"/>
          <a:stretch>
            <a:fillRect/>
          </a:stretch>
        </p:blipFill>
        <p:spPr>
          <a:xfrm>
            <a:off x="0" y="-1"/>
            <a:ext cx="12192000" cy="6858000"/>
          </a:xfrm>
          <a:prstGeom prst="rect">
            <a:avLst/>
          </a:prstGeom>
        </p:spPr>
      </p:pic>
      <p:sp>
        <p:nvSpPr>
          <p:cNvPr id="3" name="object 3"/>
          <p:cNvSpPr txBox="1">
            <a:spLocks noGrp="1"/>
          </p:cNvSpPr>
          <p:nvPr>
            <p:ph type="title"/>
          </p:nvPr>
        </p:nvSpPr>
        <p:spPr>
          <a:xfrm>
            <a:off x="571182" y="76136"/>
            <a:ext cx="10239375" cy="1243330"/>
          </a:xfrm>
          <a:prstGeom prst="rect">
            <a:avLst/>
          </a:prstGeom>
        </p:spPr>
        <p:txBody>
          <a:bodyPr vert="horz" wrap="square" lIns="0" tIns="431228" rIns="0" bIns="0" rtlCol="0">
            <a:spAutoFit/>
          </a:bodyPr>
          <a:lstStyle/>
          <a:p>
            <a:pPr marL="34925">
              <a:lnSpc>
                <a:spcPct val="100000"/>
              </a:lnSpc>
              <a:spcBef>
                <a:spcPts val="105"/>
              </a:spcBef>
            </a:pPr>
            <a:r>
              <a:rPr sz="3600" dirty="0"/>
              <a:t>WHAT</a:t>
            </a:r>
            <a:r>
              <a:rPr sz="3600" spc="-45" dirty="0"/>
              <a:t> </a:t>
            </a:r>
            <a:r>
              <a:rPr sz="3600" dirty="0"/>
              <a:t>ARE</a:t>
            </a:r>
            <a:r>
              <a:rPr sz="3600" spc="-15" dirty="0"/>
              <a:t> </a:t>
            </a:r>
            <a:r>
              <a:rPr sz="3600" spc="-10" dirty="0"/>
              <a:t>VIRUSES</a:t>
            </a:r>
            <a:endParaRPr sz="3600"/>
          </a:p>
        </p:txBody>
      </p:sp>
      <p:pic>
        <p:nvPicPr>
          <p:cNvPr id="7" name="object 7"/>
          <p:cNvPicPr/>
          <p:nvPr/>
        </p:nvPicPr>
        <p:blipFill>
          <a:blip r:embed="rId2" cstate="print"/>
          <a:stretch>
            <a:fillRect/>
          </a:stretch>
        </p:blipFill>
        <p:spPr>
          <a:xfrm>
            <a:off x="6248400" y="1518920"/>
            <a:ext cx="5867400" cy="3819525"/>
          </a:xfrm>
          <a:prstGeom prst="rect">
            <a:avLst/>
          </a:prstGeom>
        </p:spPr>
      </p:pic>
      <p:sp>
        <p:nvSpPr>
          <p:cNvPr id="8" name="object 8"/>
          <p:cNvSpPr txBox="1"/>
          <p:nvPr/>
        </p:nvSpPr>
        <p:spPr>
          <a:xfrm>
            <a:off x="152717" y="1219517"/>
            <a:ext cx="5813425" cy="4973955"/>
          </a:xfrm>
          <a:prstGeom prst="rect">
            <a:avLst/>
          </a:prstGeom>
        </p:spPr>
        <p:txBody>
          <a:bodyPr vert="horz" wrap="square" lIns="0" tIns="12065" rIns="0" bIns="0" rtlCol="0">
            <a:spAutoFit/>
          </a:bodyPr>
          <a:lstStyle/>
          <a:p>
            <a:pPr marL="12700" marR="5080">
              <a:lnSpc>
                <a:spcPct val="100000"/>
              </a:lnSpc>
              <a:spcBef>
                <a:spcPts val="95"/>
              </a:spcBef>
            </a:pPr>
            <a:r>
              <a:rPr sz="1800" b="1" dirty="0">
                <a:solidFill>
                  <a:srgbClr val="FFFFFF"/>
                </a:solidFill>
                <a:latin typeface="Arial" panose="020B0604020202020204"/>
                <a:cs typeface="Arial" panose="020B0604020202020204"/>
              </a:rPr>
              <a:t>VIRUSES</a:t>
            </a:r>
            <a:r>
              <a:rPr sz="1800" b="1" spc="-1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ARE</a:t>
            </a:r>
            <a:r>
              <a:rPr sz="1800" b="1" spc="-7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EXTREMELY</a:t>
            </a:r>
            <a:r>
              <a:rPr sz="1800" b="1" spc="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SMALL</a:t>
            </a:r>
            <a:r>
              <a:rPr sz="1800" b="1" spc="-40" dirty="0">
                <a:solidFill>
                  <a:srgbClr val="FFFFFF"/>
                </a:solidFill>
                <a:latin typeface="Arial" panose="020B0604020202020204"/>
                <a:cs typeface="Arial" panose="020B0604020202020204"/>
              </a:rPr>
              <a:t> </a:t>
            </a:r>
            <a:r>
              <a:rPr sz="1800" b="1" spc="-10" dirty="0">
                <a:solidFill>
                  <a:srgbClr val="FFFFFF"/>
                </a:solidFill>
                <a:latin typeface="Arial" panose="020B0604020202020204"/>
                <a:cs typeface="Arial" panose="020B0604020202020204"/>
              </a:rPr>
              <a:t>INFECTIOUS </a:t>
            </a:r>
            <a:r>
              <a:rPr sz="1800" b="1" dirty="0">
                <a:solidFill>
                  <a:srgbClr val="FFFFFF"/>
                </a:solidFill>
                <a:latin typeface="Arial" panose="020B0604020202020204"/>
                <a:cs typeface="Arial" panose="020B0604020202020204"/>
              </a:rPr>
              <a:t>AGENTS</a:t>
            </a:r>
            <a:r>
              <a:rPr sz="1800" b="1" spc="-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MADE</a:t>
            </a:r>
            <a:r>
              <a:rPr sz="1800" b="1" spc="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OF</a:t>
            </a:r>
            <a:r>
              <a:rPr sz="1800" b="1" spc="-4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DNA</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OR</a:t>
            </a:r>
            <a:r>
              <a:rPr sz="1800" b="1" spc="-1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RNA</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ENCLOSED</a:t>
            </a:r>
            <a:r>
              <a:rPr sz="1800" b="1" spc="-2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IN</a:t>
            </a:r>
            <a:r>
              <a:rPr sz="1800" b="1" spc="-15" dirty="0">
                <a:solidFill>
                  <a:srgbClr val="FFFFFF"/>
                </a:solidFill>
                <a:latin typeface="Arial" panose="020B0604020202020204"/>
                <a:cs typeface="Arial" panose="020B0604020202020204"/>
              </a:rPr>
              <a:t> </a:t>
            </a:r>
            <a:r>
              <a:rPr sz="1800" b="1" spc="-50" dirty="0">
                <a:solidFill>
                  <a:srgbClr val="FFFFFF"/>
                </a:solidFill>
                <a:latin typeface="Arial" panose="020B0604020202020204"/>
                <a:cs typeface="Arial" panose="020B0604020202020204"/>
              </a:rPr>
              <a:t>A </a:t>
            </a:r>
            <a:r>
              <a:rPr sz="1800" b="1" dirty="0">
                <a:solidFill>
                  <a:srgbClr val="FFFFFF"/>
                </a:solidFill>
                <a:latin typeface="Arial" panose="020B0604020202020204"/>
                <a:cs typeface="Arial" panose="020B0604020202020204"/>
              </a:rPr>
              <a:t>PROTEIN</a:t>
            </a:r>
            <a:r>
              <a:rPr sz="1800" b="1" spc="-4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COAT,</a:t>
            </a:r>
            <a:r>
              <a:rPr sz="1800" b="1" spc="1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SOMETIMES</a:t>
            </a:r>
            <a:r>
              <a:rPr sz="1800" b="1" spc="-7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WITH</a:t>
            </a:r>
            <a:r>
              <a:rPr sz="1800" b="1" spc="-3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AN</a:t>
            </a:r>
            <a:r>
              <a:rPr sz="1800" b="1" spc="-2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OUTER</a:t>
            </a:r>
            <a:r>
              <a:rPr sz="1800" b="1" spc="-25" dirty="0">
                <a:solidFill>
                  <a:srgbClr val="FFFFFF"/>
                </a:solidFill>
                <a:latin typeface="Arial" panose="020B0604020202020204"/>
                <a:cs typeface="Arial" panose="020B0604020202020204"/>
              </a:rPr>
              <a:t> </a:t>
            </a:r>
            <a:r>
              <a:rPr sz="1800" b="1" spc="-10" dirty="0">
                <a:solidFill>
                  <a:srgbClr val="FFFFFF"/>
                </a:solidFill>
                <a:latin typeface="Arial" panose="020B0604020202020204"/>
                <a:cs typeface="Arial" panose="020B0604020202020204"/>
              </a:rPr>
              <a:t>LIPID </a:t>
            </a:r>
            <a:r>
              <a:rPr sz="1800" b="1" dirty="0">
                <a:solidFill>
                  <a:srgbClr val="FFFFFF"/>
                </a:solidFill>
                <a:latin typeface="Arial" panose="020B0604020202020204"/>
                <a:cs typeface="Arial" panose="020B0604020202020204"/>
              </a:rPr>
              <a:t>ENVELOPE.</a:t>
            </a:r>
            <a:r>
              <a:rPr sz="1800" b="1" spc="-6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THEY</a:t>
            </a:r>
            <a:r>
              <a:rPr sz="1800" b="1" spc="-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LACK</a:t>
            </a:r>
            <a:r>
              <a:rPr sz="1800" b="1" spc="-2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CELLULAR</a:t>
            </a:r>
            <a:r>
              <a:rPr sz="1800" b="1" spc="-25" dirty="0">
                <a:solidFill>
                  <a:srgbClr val="FFFFFF"/>
                </a:solidFill>
                <a:latin typeface="Arial" panose="020B0604020202020204"/>
                <a:cs typeface="Arial" panose="020B0604020202020204"/>
              </a:rPr>
              <a:t> </a:t>
            </a:r>
            <a:r>
              <a:rPr sz="1800" b="1" spc="-10" dirty="0">
                <a:solidFill>
                  <a:srgbClr val="FFFFFF"/>
                </a:solidFill>
                <a:latin typeface="Arial" panose="020B0604020202020204"/>
                <a:cs typeface="Arial" panose="020B0604020202020204"/>
              </a:rPr>
              <a:t>STRUCTURES </a:t>
            </a:r>
            <a:r>
              <a:rPr sz="1800" b="1" dirty="0">
                <a:solidFill>
                  <a:srgbClr val="FFFFFF"/>
                </a:solidFill>
                <a:latin typeface="Arial" panose="020B0604020202020204"/>
                <a:cs typeface="Arial" panose="020B0604020202020204"/>
              </a:rPr>
              <a:t>AND</a:t>
            </a:r>
            <a:r>
              <a:rPr sz="1800" b="1" spc="-5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CANNOT</a:t>
            </a:r>
            <a:r>
              <a:rPr sz="1800" b="1" spc="-6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PERFORM</a:t>
            </a:r>
            <a:r>
              <a:rPr sz="1800" b="1" spc="-1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METABOLISM</a:t>
            </a:r>
            <a:r>
              <a:rPr sz="1800" b="1" spc="-1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ON</a:t>
            </a:r>
            <a:r>
              <a:rPr sz="1800" b="1" spc="-35" dirty="0">
                <a:solidFill>
                  <a:srgbClr val="FFFFFF"/>
                </a:solidFill>
                <a:latin typeface="Arial" panose="020B0604020202020204"/>
                <a:cs typeface="Arial" panose="020B0604020202020204"/>
              </a:rPr>
              <a:t> </a:t>
            </a:r>
            <a:r>
              <a:rPr sz="1800" b="1" spc="-10" dirty="0">
                <a:solidFill>
                  <a:srgbClr val="FFFFFF"/>
                </a:solidFill>
                <a:latin typeface="Arial" panose="020B0604020202020204"/>
                <a:cs typeface="Arial" panose="020B0604020202020204"/>
              </a:rPr>
              <a:t>THEIR </a:t>
            </a:r>
            <a:r>
              <a:rPr sz="1800" b="1" dirty="0">
                <a:solidFill>
                  <a:srgbClr val="FFFFFF"/>
                </a:solidFill>
                <a:latin typeface="Arial" panose="020B0604020202020204"/>
                <a:cs typeface="Arial" panose="020B0604020202020204"/>
              </a:rPr>
              <a:t>OWN,</a:t>
            </a:r>
            <a:r>
              <a:rPr sz="1800" b="1" spc="-5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SO</a:t>
            </a:r>
            <a:r>
              <a:rPr sz="1800" b="1" spc="-5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THEY</a:t>
            </a:r>
            <a:r>
              <a:rPr sz="1800" b="1" spc="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MUST</a:t>
            </a:r>
            <a:r>
              <a:rPr sz="1800" b="1" spc="2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ENTER</a:t>
            </a:r>
            <a:r>
              <a:rPr sz="1800" b="1" spc="-2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A</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LIVING</a:t>
            </a:r>
            <a:r>
              <a:rPr sz="1800" b="1" spc="-4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HOST</a:t>
            </a:r>
            <a:r>
              <a:rPr sz="1800" b="1" spc="30" dirty="0">
                <a:solidFill>
                  <a:srgbClr val="FFFFFF"/>
                </a:solidFill>
                <a:latin typeface="Arial" panose="020B0604020202020204"/>
                <a:cs typeface="Arial" panose="020B0604020202020204"/>
              </a:rPr>
              <a:t> </a:t>
            </a:r>
            <a:r>
              <a:rPr sz="1800" b="1" spc="-20" dirty="0">
                <a:solidFill>
                  <a:srgbClr val="FFFFFF"/>
                </a:solidFill>
                <a:latin typeface="Arial" panose="020B0604020202020204"/>
                <a:cs typeface="Arial" panose="020B0604020202020204"/>
              </a:rPr>
              <a:t>CELL </a:t>
            </a:r>
            <a:r>
              <a:rPr sz="1800" b="1" dirty="0">
                <a:solidFill>
                  <a:srgbClr val="FFFFFF"/>
                </a:solidFill>
                <a:latin typeface="Arial" panose="020B0604020202020204"/>
                <a:cs typeface="Arial" panose="020B0604020202020204"/>
              </a:rPr>
              <a:t>TO</a:t>
            </a:r>
            <a:r>
              <a:rPr sz="1800" b="1" spc="-6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REPRODUCE.</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INSIDE</a:t>
            </a:r>
            <a:r>
              <a:rPr sz="1800" b="1" spc="-7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THE HOST,</a:t>
            </a:r>
            <a:r>
              <a:rPr sz="1800" b="1" spc="-5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VIRUSES </a:t>
            </a:r>
            <a:r>
              <a:rPr sz="1800" b="1" spc="-25" dirty="0">
                <a:solidFill>
                  <a:srgbClr val="FFFFFF"/>
                </a:solidFill>
                <a:latin typeface="Arial" panose="020B0604020202020204"/>
                <a:cs typeface="Arial" panose="020B0604020202020204"/>
              </a:rPr>
              <a:t>USE </a:t>
            </a:r>
            <a:r>
              <a:rPr sz="1800" b="1" dirty="0">
                <a:solidFill>
                  <a:srgbClr val="FFFFFF"/>
                </a:solidFill>
                <a:latin typeface="Arial" panose="020B0604020202020204"/>
                <a:cs typeface="Arial" panose="020B0604020202020204"/>
              </a:rPr>
              <a:t>THE</a:t>
            </a:r>
            <a:r>
              <a:rPr sz="1800" b="1" spc="-3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CELL’S</a:t>
            </a:r>
            <a:r>
              <a:rPr sz="1800" b="1" spc="-2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MACHINERY</a:t>
            </a:r>
            <a:r>
              <a:rPr sz="1800" b="1" spc="-2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TO</a:t>
            </a:r>
            <a:r>
              <a:rPr sz="1800" b="1" spc="-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MAKE</a:t>
            </a:r>
            <a:r>
              <a:rPr sz="1800" b="1" spc="-2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NEW</a:t>
            </a:r>
            <a:r>
              <a:rPr sz="1800" b="1" spc="-5" dirty="0">
                <a:solidFill>
                  <a:srgbClr val="FFFFFF"/>
                </a:solidFill>
                <a:latin typeface="Arial" panose="020B0604020202020204"/>
                <a:cs typeface="Arial" panose="020B0604020202020204"/>
              </a:rPr>
              <a:t> </a:t>
            </a:r>
            <a:r>
              <a:rPr sz="1800" b="1" spc="-10" dirty="0">
                <a:solidFill>
                  <a:srgbClr val="FFFFFF"/>
                </a:solidFill>
                <a:latin typeface="Arial" panose="020B0604020202020204"/>
                <a:cs typeface="Arial" panose="020B0604020202020204"/>
              </a:rPr>
              <a:t>VIRAL </a:t>
            </a:r>
            <a:r>
              <a:rPr sz="1800" b="1" dirty="0">
                <a:solidFill>
                  <a:srgbClr val="FFFFFF"/>
                </a:solidFill>
                <a:latin typeface="Arial" panose="020B0604020202020204"/>
                <a:cs typeface="Arial" panose="020B0604020202020204"/>
              </a:rPr>
              <a:t>PARTICLES.</a:t>
            </a:r>
            <a:r>
              <a:rPr sz="1800" b="1" spc="-7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OUTSIDE</a:t>
            </a:r>
            <a:r>
              <a:rPr sz="1800" b="1" spc="-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THE</a:t>
            </a:r>
            <a:r>
              <a:rPr sz="1800" b="1" spc="-7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HOST</a:t>
            </a:r>
            <a:r>
              <a:rPr sz="1800" b="1" spc="1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CELL,</a:t>
            </a:r>
            <a:r>
              <a:rPr sz="1800" b="1" spc="15" dirty="0">
                <a:solidFill>
                  <a:srgbClr val="FFFFFF"/>
                </a:solidFill>
                <a:latin typeface="Arial" panose="020B0604020202020204"/>
                <a:cs typeface="Arial" panose="020B0604020202020204"/>
              </a:rPr>
              <a:t> </a:t>
            </a:r>
            <a:r>
              <a:rPr sz="1800" b="1" spc="-20" dirty="0">
                <a:solidFill>
                  <a:srgbClr val="FFFFFF"/>
                </a:solidFill>
                <a:latin typeface="Arial" panose="020B0604020202020204"/>
                <a:cs typeface="Arial" panose="020B0604020202020204"/>
              </a:rPr>
              <a:t>THEY </a:t>
            </a:r>
            <a:r>
              <a:rPr sz="1800" b="1" dirty="0">
                <a:solidFill>
                  <a:srgbClr val="FFFFFF"/>
                </a:solidFill>
                <a:latin typeface="Arial" panose="020B0604020202020204"/>
                <a:cs typeface="Arial" panose="020B0604020202020204"/>
              </a:rPr>
              <a:t>REMAIN</a:t>
            </a:r>
            <a:r>
              <a:rPr sz="1800" b="1" spc="-5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INACTIVE.</a:t>
            </a:r>
            <a:r>
              <a:rPr sz="1800" b="1" spc="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BECAUSE</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THEY</a:t>
            </a:r>
            <a:r>
              <a:rPr sz="1800" b="1" spc="-8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SHOW</a:t>
            </a:r>
            <a:r>
              <a:rPr sz="1800" b="1" spc="5" dirty="0">
                <a:solidFill>
                  <a:srgbClr val="FFFFFF"/>
                </a:solidFill>
                <a:latin typeface="Arial" panose="020B0604020202020204"/>
                <a:cs typeface="Arial" panose="020B0604020202020204"/>
              </a:rPr>
              <a:t> </a:t>
            </a:r>
            <a:r>
              <a:rPr sz="1800" b="1" spc="-10" dirty="0">
                <a:solidFill>
                  <a:srgbClr val="FFFFFF"/>
                </a:solidFill>
                <a:latin typeface="Arial" panose="020B0604020202020204"/>
                <a:cs typeface="Arial" panose="020B0604020202020204"/>
              </a:rPr>
              <a:t>TRAITS </a:t>
            </a:r>
            <a:r>
              <a:rPr sz="1800" b="1" dirty="0">
                <a:solidFill>
                  <a:srgbClr val="FFFFFF"/>
                </a:solidFill>
                <a:latin typeface="Arial" panose="020B0604020202020204"/>
                <a:cs typeface="Arial" panose="020B0604020202020204"/>
              </a:rPr>
              <a:t>OF</a:t>
            </a:r>
            <a:r>
              <a:rPr sz="1800" b="1" spc="-5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BOTH</a:t>
            </a:r>
            <a:r>
              <a:rPr sz="1800" b="1" spc="-20" dirty="0">
                <a:solidFill>
                  <a:srgbClr val="FFFFFF"/>
                </a:solidFill>
                <a:latin typeface="Arial" panose="020B0604020202020204"/>
                <a:cs typeface="Arial" panose="020B0604020202020204"/>
              </a:rPr>
              <a:t> </a:t>
            </a:r>
            <a:r>
              <a:rPr sz="1800" b="1" spc="-10" dirty="0">
                <a:solidFill>
                  <a:srgbClr val="FFFFFF"/>
                </a:solidFill>
                <a:latin typeface="Arial" panose="020B0604020202020204"/>
                <a:cs typeface="Arial" panose="020B0604020202020204"/>
              </a:rPr>
              <a:t>NON-</a:t>
            </a:r>
            <a:r>
              <a:rPr sz="1800" b="1" dirty="0">
                <a:solidFill>
                  <a:srgbClr val="FFFFFF"/>
                </a:solidFill>
                <a:latin typeface="Arial" panose="020B0604020202020204"/>
                <a:cs typeface="Arial" panose="020B0604020202020204"/>
              </a:rPr>
              <a:t>LIVING</a:t>
            </a:r>
            <a:r>
              <a:rPr sz="1800" b="1" spc="2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MATTER</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OUTSIDE</a:t>
            </a:r>
            <a:r>
              <a:rPr sz="1800" b="1" spc="5" dirty="0">
                <a:solidFill>
                  <a:srgbClr val="FFFFFF"/>
                </a:solidFill>
                <a:latin typeface="Arial" panose="020B0604020202020204"/>
                <a:cs typeface="Arial" panose="020B0604020202020204"/>
              </a:rPr>
              <a:t> </a:t>
            </a:r>
            <a:r>
              <a:rPr sz="1800" b="1" spc="-10" dirty="0">
                <a:solidFill>
                  <a:srgbClr val="FFFFFF"/>
                </a:solidFill>
                <a:latin typeface="Arial" panose="020B0604020202020204"/>
                <a:cs typeface="Arial" panose="020B0604020202020204"/>
              </a:rPr>
              <a:t>CELLS </a:t>
            </a:r>
            <a:r>
              <a:rPr sz="1800" b="1" dirty="0">
                <a:solidFill>
                  <a:srgbClr val="FFFFFF"/>
                </a:solidFill>
                <a:latin typeface="Arial" panose="020B0604020202020204"/>
                <a:cs typeface="Arial" panose="020B0604020202020204"/>
              </a:rPr>
              <a:t>AND</a:t>
            </a:r>
            <a:r>
              <a:rPr sz="1800" b="1" spc="-1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LIVING</a:t>
            </a:r>
            <a:r>
              <a:rPr sz="1800" b="1" spc="-3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SYSTEMS</a:t>
            </a:r>
            <a:r>
              <a:rPr sz="1800" b="1" spc="1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INSIDE</a:t>
            </a:r>
            <a:r>
              <a:rPr sz="1800" b="1" spc="-5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CELLS,</a:t>
            </a:r>
            <a:r>
              <a:rPr sz="1800" b="1" spc="-3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VIRUSES</a:t>
            </a:r>
            <a:r>
              <a:rPr sz="1800" b="1" spc="-55" dirty="0">
                <a:solidFill>
                  <a:srgbClr val="FFFFFF"/>
                </a:solidFill>
                <a:latin typeface="Arial" panose="020B0604020202020204"/>
                <a:cs typeface="Arial" panose="020B0604020202020204"/>
              </a:rPr>
              <a:t> </a:t>
            </a:r>
            <a:r>
              <a:rPr sz="1800" b="1" spc="-25" dirty="0">
                <a:solidFill>
                  <a:srgbClr val="FFFFFF"/>
                </a:solidFill>
                <a:latin typeface="Arial" panose="020B0604020202020204"/>
                <a:cs typeface="Arial" panose="020B0604020202020204"/>
              </a:rPr>
              <a:t>ARE </a:t>
            </a:r>
            <a:r>
              <a:rPr sz="1800" b="1" dirty="0">
                <a:solidFill>
                  <a:srgbClr val="FFFFFF"/>
                </a:solidFill>
                <a:latin typeface="Arial" panose="020B0604020202020204"/>
                <a:cs typeface="Arial" panose="020B0604020202020204"/>
              </a:rPr>
              <a:t>CONSIDERED</a:t>
            </a:r>
            <a:r>
              <a:rPr sz="1800" b="1" spc="-5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TO EXIST</a:t>
            </a:r>
            <a:r>
              <a:rPr sz="1800" b="1" spc="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AT</a:t>
            </a:r>
            <a:r>
              <a:rPr sz="1800" b="1" spc="-6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THE</a:t>
            </a:r>
            <a:r>
              <a:rPr sz="1800" b="1" spc="-15" dirty="0">
                <a:solidFill>
                  <a:srgbClr val="FFFFFF"/>
                </a:solidFill>
                <a:latin typeface="Arial" panose="020B0604020202020204"/>
                <a:cs typeface="Arial" panose="020B0604020202020204"/>
              </a:rPr>
              <a:t> </a:t>
            </a:r>
            <a:r>
              <a:rPr sz="1800" b="1" spc="-10" dirty="0">
                <a:solidFill>
                  <a:srgbClr val="FFFFFF"/>
                </a:solidFill>
                <a:latin typeface="Arial" panose="020B0604020202020204"/>
                <a:cs typeface="Arial" panose="020B0604020202020204"/>
              </a:rPr>
              <a:t>BOUNDARY </a:t>
            </a:r>
            <a:r>
              <a:rPr sz="1800" b="1" dirty="0">
                <a:solidFill>
                  <a:srgbClr val="FFFFFF"/>
                </a:solidFill>
                <a:latin typeface="Arial" panose="020B0604020202020204"/>
                <a:cs typeface="Arial" panose="020B0604020202020204"/>
              </a:rPr>
              <a:t>BETWEEN</a:t>
            </a:r>
            <a:r>
              <a:rPr sz="1800" b="1" spc="-3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LIFE</a:t>
            </a:r>
            <a:r>
              <a:rPr sz="1800" b="1" spc="-6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AND</a:t>
            </a:r>
            <a:r>
              <a:rPr sz="1800" b="1" spc="-1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NON-LIFE.</a:t>
            </a:r>
            <a:r>
              <a:rPr sz="1800" b="1" spc="-3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THEIR</a:t>
            </a:r>
            <a:r>
              <a:rPr sz="1800" b="1" spc="-1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ABILITY</a:t>
            </a:r>
            <a:r>
              <a:rPr sz="1800" b="1" spc="15" dirty="0">
                <a:solidFill>
                  <a:srgbClr val="FFFFFF"/>
                </a:solidFill>
                <a:latin typeface="Arial" panose="020B0604020202020204"/>
                <a:cs typeface="Arial" panose="020B0604020202020204"/>
              </a:rPr>
              <a:t> </a:t>
            </a:r>
            <a:r>
              <a:rPr sz="1800" b="1" spc="-25" dirty="0">
                <a:solidFill>
                  <a:srgbClr val="FFFFFF"/>
                </a:solidFill>
                <a:latin typeface="Arial" panose="020B0604020202020204"/>
                <a:cs typeface="Arial" panose="020B0604020202020204"/>
              </a:rPr>
              <a:t>TO </a:t>
            </a:r>
            <a:r>
              <a:rPr sz="1800" b="1" dirty="0">
                <a:solidFill>
                  <a:srgbClr val="FFFFFF"/>
                </a:solidFill>
                <a:latin typeface="Arial" panose="020B0604020202020204"/>
                <a:cs typeface="Arial" panose="020B0604020202020204"/>
              </a:rPr>
              <a:t>RAPIDLY</a:t>
            </a:r>
            <a:r>
              <a:rPr sz="1800" b="1" spc="-3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MUTATE</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MAKES</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THEM</a:t>
            </a:r>
            <a:r>
              <a:rPr sz="1800" b="1" spc="-20" dirty="0">
                <a:solidFill>
                  <a:srgbClr val="FFFFFF"/>
                </a:solidFill>
                <a:latin typeface="Arial" panose="020B0604020202020204"/>
                <a:cs typeface="Arial" panose="020B0604020202020204"/>
              </a:rPr>
              <a:t> </a:t>
            </a:r>
            <a:r>
              <a:rPr sz="1800" b="1" spc="-10" dirty="0">
                <a:solidFill>
                  <a:srgbClr val="FFFFFF"/>
                </a:solidFill>
                <a:latin typeface="Arial" panose="020B0604020202020204"/>
                <a:cs typeface="Arial" panose="020B0604020202020204"/>
              </a:rPr>
              <a:t>HIGHLY </a:t>
            </a:r>
            <a:r>
              <a:rPr sz="1800" b="1" dirty="0">
                <a:solidFill>
                  <a:srgbClr val="FFFFFF"/>
                </a:solidFill>
                <a:latin typeface="Arial" panose="020B0604020202020204"/>
                <a:cs typeface="Arial" panose="020B0604020202020204"/>
              </a:rPr>
              <a:t>ADAPTABLE</a:t>
            </a:r>
            <a:r>
              <a:rPr sz="1800" b="1" spc="-1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AND</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DIFFICULT</a:t>
            </a:r>
            <a:r>
              <a:rPr sz="1800" b="1" spc="-4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TO</a:t>
            </a:r>
            <a:r>
              <a:rPr sz="1800" b="1" spc="-4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CONTROL,</a:t>
            </a:r>
            <a:r>
              <a:rPr sz="1800" b="1" spc="-40" dirty="0">
                <a:solidFill>
                  <a:srgbClr val="FFFFFF"/>
                </a:solidFill>
                <a:latin typeface="Arial" panose="020B0604020202020204"/>
                <a:cs typeface="Arial" panose="020B0604020202020204"/>
              </a:rPr>
              <a:t> </a:t>
            </a:r>
            <a:r>
              <a:rPr sz="1800" b="1" spc="-25" dirty="0">
                <a:solidFill>
                  <a:srgbClr val="FFFFFF"/>
                </a:solidFill>
                <a:latin typeface="Arial" panose="020B0604020202020204"/>
                <a:cs typeface="Arial" panose="020B0604020202020204"/>
              </a:rPr>
              <a:t>AND </a:t>
            </a:r>
            <a:r>
              <a:rPr sz="1800" b="1" dirty="0">
                <a:solidFill>
                  <a:srgbClr val="FFFFFF"/>
                </a:solidFill>
                <a:latin typeface="Arial" panose="020B0604020202020204"/>
                <a:cs typeface="Arial" panose="020B0604020202020204"/>
              </a:rPr>
              <a:t>THEY</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INFECT</a:t>
            </a:r>
            <a:r>
              <a:rPr sz="1800" b="1" spc="-4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ALL</a:t>
            </a:r>
            <a:r>
              <a:rPr sz="1800" b="1" spc="-5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FORMS</a:t>
            </a:r>
            <a:r>
              <a:rPr sz="1800" b="1" spc="-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OF</a:t>
            </a:r>
            <a:r>
              <a:rPr sz="1800" b="1" spc="20"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LIFE,</a:t>
            </a:r>
            <a:r>
              <a:rPr sz="1800" b="1" spc="-55" dirty="0">
                <a:solidFill>
                  <a:srgbClr val="FFFFFF"/>
                </a:solidFill>
                <a:latin typeface="Arial" panose="020B0604020202020204"/>
                <a:cs typeface="Arial" panose="020B0604020202020204"/>
              </a:rPr>
              <a:t> </a:t>
            </a:r>
            <a:r>
              <a:rPr sz="1800" b="1" dirty="0">
                <a:solidFill>
                  <a:srgbClr val="FFFFFF"/>
                </a:solidFill>
                <a:latin typeface="Arial" panose="020B0604020202020204"/>
                <a:cs typeface="Arial" panose="020B0604020202020204"/>
              </a:rPr>
              <a:t>CAUSING</a:t>
            </a:r>
            <a:r>
              <a:rPr sz="1800" b="1" spc="-45" dirty="0">
                <a:solidFill>
                  <a:srgbClr val="FFFFFF"/>
                </a:solidFill>
                <a:latin typeface="Arial" panose="020B0604020202020204"/>
                <a:cs typeface="Arial" panose="020B0604020202020204"/>
              </a:rPr>
              <a:t> </a:t>
            </a:r>
            <a:r>
              <a:rPr sz="1800" b="1" spc="-20" dirty="0">
                <a:solidFill>
                  <a:srgbClr val="FFFFFF"/>
                </a:solidFill>
                <a:latin typeface="Arial" panose="020B0604020202020204"/>
                <a:cs typeface="Arial" panose="020B0604020202020204"/>
              </a:rPr>
              <a:t>MANY </a:t>
            </a:r>
            <a:r>
              <a:rPr sz="1800" b="1" dirty="0">
                <a:solidFill>
                  <a:srgbClr val="FFFFFF"/>
                </a:solidFill>
                <a:latin typeface="Arial" panose="020B0604020202020204"/>
                <a:cs typeface="Arial" panose="020B0604020202020204"/>
              </a:rPr>
              <a:t>HUMAN</a:t>
            </a:r>
            <a:r>
              <a:rPr sz="1800" b="1" spc="-25" dirty="0">
                <a:solidFill>
                  <a:srgbClr val="FFFFFF"/>
                </a:solidFill>
                <a:latin typeface="Arial" panose="020B0604020202020204"/>
                <a:cs typeface="Arial" panose="020B0604020202020204"/>
              </a:rPr>
              <a:t> </a:t>
            </a:r>
            <a:r>
              <a:rPr sz="1800" b="1" spc="-10" dirty="0">
                <a:solidFill>
                  <a:srgbClr val="FFFFFF"/>
                </a:solidFill>
                <a:latin typeface="Arial" panose="020B0604020202020204"/>
                <a:cs typeface="Arial" panose="020B0604020202020204"/>
              </a:rPr>
              <a:t>DISEASES.</a:t>
            </a:r>
            <a:endParaRPr sz="1800">
              <a:latin typeface="Arial" panose="020B0604020202020204"/>
              <a:cs typeface="Arial" panose="020B0604020202020204"/>
            </a:endParaRPr>
          </a:p>
        </p:txBody>
      </p:sp>
      <p:sp>
        <p:nvSpPr>
          <p:cNvPr id="9" name="Rounded Rectangle 8"/>
          <p:cNvSpPr/>
          <p:nvPr/>
        </p:nvSpPr>
        <p:spPr>
          <a:xfrm>
            <a:off x="533400" y="990600"/>
            <a:ext cx="4800600" cy="15240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p:tgtEl>
                                          <p:spTgt spid="8">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8">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p:tgtEl>
                                          <p:spTgt spid="3"/>
                                        </p:tgtEl>
                                        <p:attrNameLst>
                                          <p:attrName>ppt_y</p:attrName>
                                        </p:attrNameLst>
                                      </p:cBhvr>
                                      <p:tavLst>
                                        <p:tav tm="0">
                                          <p:val>
                                            <p:strVal val="#ppt_y+#ppt_h*1.125000"/>
                                          </p:val>
                                        </p:tav>
                                        <p:tav tm="100000">
                                          <p:val>
                                            <p:strVal val="#ppt_y"/>
                                          </p:val>
                                        </p:tav>
                                      </p:tavLst>
                                    </p:anim>
                                    <p:animEffect transition="in" filter="wipe(up)">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4" presetClass="entr" presetSubtype="16"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box(in)">
                                      <p:cBhvr>
                                        <p:cTn id="19"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9" grpId="0" animBg="1"/>
      <p:bldP spid="9"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1"/>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002060"/>
          </a:solidFill>
        </p:spPr>
        <p:txBody>
          <a:bodyPr wrap="square" lIns="0" tIns="0" rIns="0" bIns="0" rtlCol="0"/>
          <a:lstStyle/>
          <a:p/>
        </p:txBody>
      </p:sp>
      <p:sp>
        <p:nvSpPr>
          <p:cNvPr id="3" name="Text Box 2"/>
          <p:cNvSpPr txBox="1"/>
          <p:nvPr/>
        </p:nvSpPr>
        <p:spPr>
          <a:xfrm>
            <a:off x="798195" y="366395"/>
            <a:ext cx="2493010" cy="528955"/>
          </a:xfrm>
          <a:prstGeom prst="rect">
            <a:avLst/>
          </a:prstGeom>
          <a:noFill/>
        </p:spPr>
        <p:txBody>
          <a:bodyPr wrap="square" rtlCol="0">
            <a:noAutofit/>
          </a:bodyPr>
          <a:p>
            <a:r>
              <a:rPr lang="en-US" sz="3200" b="1">
                <a:solidFill>
                  <a:schemeClr val="bg1"/>
                </a:solidFill>
              </a:rPr>
              <a:t>SMALLPOX </a:t>
            </a:r>
            <a:endParaRPr lang="en-US" sz="3200" b="1">
              <a:solidFill>
                <a:schemeClr val="bg1"/>
              </a:solidFill>
            </a:endParaRPr>
          </a:p>
        </p:txBody>
      </p:sp>
      <p:sp>
        <p:nvSpPr>
          <p:cNvPr id="4" name="Rounded Rectangle 3"/>
          <p:cNvSpPr/>
          <p:nvPr/>
        </p:nvSpPr>
        <p:spPr>
          <a:xfrm>
            <a:off x="838200" y="914400"/>
            <a:ext cx="2453005" cy="217805"/>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pic>
        <p:nvPicPr>
          <p:cNvPr id="5" name="Picture 4" descr="smallpox"/>
          <p:cNvPicPr>
            <a:picLocks noChangeAspect="1"/>
          </p:cNvPicPr>
          <p:nvPr/>
        </p:nvPicPr>
        <p:blipFill>
          <a:blip r:embed="rId1"/>
          <a:stretch>
            <a:fillRect/>
          </a:stretch>
        </p:blipFill>
        <p:spPr>
          <a:xfrm>
            <a:off x="7086600" y="1600200"/>
            <a:ext cx="4730750" cy="3813175"/>
          </a:xfrm>
          <a:prstGeom prst="rect">
            <a:avLst/>
          </a:prstGeom>
        </p:spPr>
      </p:pic>
      <p:sp>
        <p:nvSpPr>
          <p:cNvPr id="6" name="Text Box 5"/>
          <p:cNvSpPr txBox="1"/>
          <p:nvPr/>
        </p:nvSpPr>
        <p:spPr>
          <a:xfrm>
            <a:off x="388620" y="1342390"/>
            <a:ext cx="6469380" cy="5015865"/>
          </a:xfrm>
          <a:prstGeom prst="rect">
            <a:avLst/>
          </a:prstGeom>
          <a:noFill/>
        </p:spPr>
        <p:txBody>
          <a:bodyPr wrap="square" rtlCol="0">
            <a:spAutoFit/>
          </a:bodyPr>
          <a:p>
            <a:r>
              <a:rPr lang="en-US" altLang="en-US" sz="2000" b="1">
                <a:solidFill>
                  <a:schemeClr val="bg1"/>
                </a:solidFill>
              </a:rPr>
              <a:t>SMALLPOX (VARIOLA VIRUS) WAS A HIGHLY CONTAGIOUS AND DEADLY DISEASE CAUSED BY A DNA VIRUS OF THE POXVIRIDAE FAMILY, WITH VARIOLA MAJOR CAUSING UP TO 30% MORTALITY. IT SPREAD THROUGH RESPIRATORY DROPLETS AND CONTAMINATED OBJECTS, FOLLOWING A 7–17 DAY INCUBATION PERIOD BEFORE PRODUCING HIGH FEVER AND A DISTINCTIVE RASH THAT PROGRESSED TO PUSTULES AND LEFT PERMANENT SCARS. EDWARD JENNER DEVELOPED THE FIRST EFFECTIVE VACCINE IN 1796 USING COWPOX, LEADING TO A GLOBAL WHO VACCINATION CAMPAIGN. THE LAST NATURAL CASE OCCURRED IN 1977, AND SMALLPOX WAS DECLARED ERADICATED IN 1980, M</a:t>
            </a:r>
            <a:endParaRPr lang="en-US" altLang="en-US" sz="2000"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 calcmode="lin" valueType="num">
                                      <p:cBhvr additive="base">
                                        <p:cTn id="13" dur="500"/>
                                        <p:tgtEl>
                                          <p:spTgt spid="6">
                                            <p:txEl>
                                              <p:pRg st="0" end="0"/>
                                            </p:txEl>
                                          </p:spTgt>
                                        </p:tgtEl>
                                        <p:attrNameLst>
                                          <p:attrName>ppt_y</p:attrName>
                                        </p:attrNameLst>
                                      </p:cBhvr>
                                      <p:tavLst>
                                        <p:tav tm="0">
                                          <p:val>
                                            <p:strVal val="#ppt_y+#ppt_h*1.125000"/>
                                          </p:val>
                                        </p:tav>
                                        <p:tav tm="100000">
                                          <p:val>
                                            <p:strVal val="#ppt_y"/>
                                          </p:val>
                                        </p:tav>
                                      </p:tavLst>
                                    </p:anim>
                                    <p:animEffect transition="in" filter="wipe(up)">
                                      <p:cBhvr>
                                        <p:cTn id="14" dur="500"/>
                                        <p:tgtEl>
                                          <p:spTgt spid="6">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 presetClass="entr" presetSubtype="16"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box(in)">
                                      <p:cBhvr>
                                        <p:cTn id="19"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597534" y="3023488"/>
            <a:ext cx="3673475" cy="577850"/>
          </a:xfrm>
          <a:prstGeom prst="rect">
            <a:avLst/>
          </a:prstGeom>
        </p:spPr>
        <p:txBody>
          <a:bodyPr vert="horz" wrap="square" lIns="0" tIns="16510" rIns="0" bIns="0" rtlCol="0">
            <a:spAutoFit/>
          </a:bodyPr>
          <a:lstStyle/>
          <a:p>
            <a:pPr marL="12700">
              <a:lnSpc>
                <a:spcPct val="100000"/>
              </a:lnSpc>
              <a:spcBef>
                <a:spcPts val="130"/>
              </a:spcBef>
            </a:pPr>
            <a:r>
              <a:rPr sz="3650" b="0" spc="-215" dirty="0">
                <a:solidFill>
                  <a:schemeClr val="bg1"/>
                </a:solidFill>
              </a:rPr>
              <a:t>Rabies</a:t>
            </a:r>
            <a:r>
              <a:rPr sz="3650" b="0" spc="-585" dirty="0">
                <a:solidFill>
                  <a:schemeClr val="bg1"/>
                </a:solidFill>
              </a:rPr>
              <a:t> </a:t>
            </a:r>
            <a:r>
              <a:rPr sz="3650" b="0" spc="-110" dirty="0">
                <a:solidFill>
                  <a:schemeClr val="bg1"/>
                </a:solidFill>
              </a:rPr>
              <a:t>(1885)</a:t>
            </a:r>
            <a:r>
              <a:rPr sz="3650" b="0" spc="-525" dirty="0">
                <a:solidFill>
                  <a:schemeClr val="bg1"/>
                </a:solidFill>
              </a:rPr>
              <a:t> </a:t>
            </a:r>
            <a:r>
              <a:rPr sz="3650" b="0" spc="-45" dirty="0">
                <a:solidFill>
                  <a:schemeClr val="bg1"/>
                </a:solidFill>
              </a:rPr>
              <a:t>Icon</a:t>
            </a:r>
            <a:endParaRPr sz="3650" b="0" spc="-45" dirty="0">
              <a:solidFill>
                <a:schemeClr val="bg1"/>
              </a:solidFill>
            </a:endParaRPr>
          </a:p>
        </p:txBody>
      </p:sp>
      <p:sp>
        <p:nvSpPr>
          <p:cNvPr id="9" name="Rectangles 8"/>
          <p:cNvSpPr/>
          <p:nvPr/>
        </p:nvSpPr>
        <p:spPr>
          <a:xfrm>
            <a:off x="7620" y="0"/>
            <a:ext cx="12260580" cy="6858000"/>
          </a:xfrm>
          <a:prstGeom prst="rect">
            <a:avLst/>
          </a:prstGeom>
          <a:solidFill>
            <a:srgbClr val="00206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0" name="Text Box 9"/>
          <p:cNvSpPr txBox="1"/>
          <p:nvPr/>
        </p:nvSpPr>
        <p:spPr>
          <a:xfrm>
            <a:off x="838200" y="304800"/>
            <a:ext cx="1988185" cy="629920"/>
          </a:xfrm>
          <a:prstGeom prst="rect">
            <a:avLst/>
          </a:prstGeom>
          <a:noFill/>
        </p:spPr>
        <p:txBody>
          <a:bodyPr wrap="square" rtlCol="0">
            <a:spAutoFit/>
          </a:bodyPr>
          <a:p>
            <a:r>
              <a:rPr lang="en-US" sz="3200" b="1">
                <a:solidFill>
                  <a:schemeClr val="bg1"/>
                </a:solidFill>
              </a:rPr>
              <a:t>RAB</a:t>
            </a:r>
            <a:r>
              <a:rPr lang="en-US" sz="3500" b="1">
                <a:solidFill>
                  <a:schemeClr val="bg1"/>
                </a:solidFill>
              </a:rPr>
              <a:t>I</a:t>
            </a:r>
            <a:r>
              <a:rPr lang="en-US" sz="3200" b="1">
                <a:solidFill>
                  <a:schemeClr val="bg1"/>
                </a:solidFill>
              </a:rPr>
              <a:t>ES </a:t>
            </a:r>
            <a:endParaRPr lang="en-US" sz="3200" b="1">
              <a:solidFill>
                <a:schemeClr val="bg1"/>
              </a:solidFill>
            </a:endParaRPr>
          </a:p>
        </p:txBody>
      </p:sp>
      <p:sp>
        <p:nvSpPr>
          <p:cNvPr id="12" name="Rounded Rectangle 11"/>
          <p:cNvSpPr/>
          <p:nvPr/>
        </p:nvSpPr>
        <p:spPr>
          <a:xfrm>
            <a:off x="838200" y="838200"/>
            <a:ext cx="1947545" cy="22860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pic>
        <p:nvPicPr>
          <p:cNvPr id="14" name="Picture 13" descr="RABIES1"/>
          <p:cNvPicPr>
            <a:picLocks noChangeAspect="1"/>
          </p:cNvPicPr>
          <p:nvPr/>
        </p:nvPicPr>
        <p:blipFill>
          <a:blip r:embed="rId1"/>
          <a:stretch>
            <a:fillRect/>
          </a:stretch>
        </p:blipFill>
        <p:spPr>
          <a:xfrm>
            <a:off x="5562600" y="1676400"/>
            <a:ext cx="6610985" cy="3655695"/>
          </a:xfrm>
          <a:prstGeom prst="rect">
            <a:avLst/>
          </a:prstGeom>
        </p:spPr>
      </p:pic>
      <p:sp>
        <p:nvSpPr>
          <p:cNvPr id="15" name="Text Box 14"/>
          <p:cNvSpPr txBox="1"/>
          <p:nvPr/>
        </p:nvSpPr>
        <p:spPr>
          <a:xfrm>
            <a:off x="685800" y="1462405"/>
            <a:ext cx="4419600" cy="5149215"/>
          </a:xfrm>
          <a:prstGeom prst="rect">
            <a:avLst/>
          </a:prstGeom>
          <a:noFill/>
        </p:spPr>
        <p:txBody>
          <a:bodyPr wrap="square" rtlCol="0">
            <a:noAutofit/>
          </a:bodyPr>
          <a:p>
            <a:r>
              <a:rPr lang="en-US" altLang="en-US" b="1">
                <a:solidFill>
                  <a:schemeClr val="bg1"/>
                </a:solidFill>
              </a:rPr>
              <a:t>RABIES (RABIES VIRUS) IS A DEADLY ZOONOTIC DISEASE CAUSED BY AN RNA VIRUS OF THE RHABDOVIRIDAE FAMILY. IT IS TRANSMITTED TO HUMANS THROUGH THE BITE OR SALIVA OF INFECTED ANIMALS, MOST COMMONLY DOGS. AFTER AN INCUBATION PERIOD THAT CAN LAST WEEKS TO MONTHS, SYMPTOMS INCLUDE FEVER, AGITATION, HYDROPHOBIA, AND PARALYSIS. ONCE CLINICAL SYMPTOMS APPEAR, RABIES IS ALMOST ALWAYS FATAL. HOWEVER, THE DISEASE IS PREVENTABLE THROUGH PROMPT POST-EXPOSURE VACCINATION AND ANIMAL CONTROL PROGRAMS.</a:t>
            </a:r>
            <a:endParaRPr lang="en-US" altLang="en-US"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p:tgtEl>
                                          <p:spTgt spid="10"/>
                                        </p:tgtEl>
                                        <p:attrNameLst>
                                          <p:attrName>ppt_y</p:attrName>
                                        </p:attrNameLst>
                                      </p:cBhvr>
                                      <p:tavLst>
                                        <p:tav tm="0">
                                          <p:val>
                                            <p:strVal val="#ppt_y+#ppt_h*1.125000"/>
                                          </p:val>
                                        </p:tav>
                                        <p:tav tm="100000">
                                          <p:val>
                                            <p:strVal val="#ppt_y"/>
                                          </p:val>
                                        </p:tav>
                                      </p:tavLst>
                                    </p:anim>
                                    <p:animEffect transition="in" filter="wipe(up)">
                                      <p:cBhvr>
                                        <p:cTn id="8" dur="500"/>
                                        <p:tgtEl>
                                          <p:spTgt spid="10"/>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p:tgtEl>
                                          <p:spTgt spid="15"/>
                                        </p:tgtEl>
                                        <p:attrNameLst>
                                          <p:attrName>ppt_y</p:attrName>
                                        </p:attrNameLst>
                                      </p:cBhvr>
                                      <p:tavLst>
                                        <p:tav tm="0">
                                          <p:val>
                                            <p:strVal val="#ppt_y+#ppt_h*1.125000"/>
                                          </p:val>
                                        </p:tav>
                                        <p:tav tm="100000">
                                          <p:val>
                                            <p:strVal val="#ppt_y"/>
                                          </p:val>
                                        </p:tav>
                                      </p:tavLst>
                                    </p:anim>
                                    <p:animEffect transition="in" filter="wipe(up)">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4" presetClass="entr" presetSubtype="16"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box(in)">
                                      <p:cBhvr>
                                        <p:cTn id="19"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5" grpId="0"/>
      <p:bldP spid="15" grpId="1"/>
      <p:bldP spid="12" grpId="0" animBg="1"/>
      <p:bldP spid="12"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685800" y="533400"/>
            <a:ext cx="5336540" cy="577850"/>
          </a:xfrm>
          <a:prstGeom prst="rect">
            <a:avLst/>
          </a:prstGeom>
        </p:spPr>
        <p:txBody>
          <a:bodyPr vert="horz" wrap="square" lIns="0" tIns="16510" rIns="0" bIns="0" rtlCol="0">
            <a:spAutoFit/>
          </a:bodyPr>
          <a:lstStyle/>
          <a:p>
            <a:pPr marL="12700">
              <a:lnSpc>
                <a:spcPct val="100000"/>
              </a:lnSpc>
              <a:spcBef>
                <a:spcPts val="130"/>
              </a:spcBef>
            </a:pPr>
            <a:r>
              <a:rPr lang="en-US" sz="3650"/>
              <a:t>YELLOW FEVER</a:t>
            </a:r>
            <a:endParaRPr lang="en-US" sz="3650"/>
          </a:p>
        </p:txBody>
      </p:sp>
      <p:sp>
        <p:nvSpPr>
          <p:cNvPr id="5" name="object 5"/>
          <p:cNvSpPr txBox="1"/>
          <p:nvPr/>
        </p:nvSpPr>
        <p:spPr>
          <a:xfrm>
            <a:off x="381000" y="1453515"/>
            <a:ext cx="5081905" cy="4956175"/>
          </a:xfrm>
          <a:prstGeom prst="rect">
            <a:avLst/>
          </a:prstGeom>
        </p:spPr>
        <p:txBody>
          <a:bodyPr vert="horz" wrap="square" lIns="0" tIns="9525" rIns="0" bIns="0" rtlCol="0">
            <a:noAutofit/>
          </a:bodyPr>
          <a:lstStyle/>
          <a:p>
            <a:pPr marL="12700" marR="5080" algn="l">
              <a:lnSpc>
                <a:spcPct val="122000"/>
              </a:lnSpc>
              <a:spcBef>
                <a:spcPts val="75"/>
              </a:spcBef>
            </a:pPr>
            <a:r>
              <a:rPr lang="en-US" altLang="en-US" sz="1500" b="1">
                <a:solidFill>
                  <a:schemeClr val="bg1"/>
                </a:solidFill>
                <a:latin typeface="Microsoft Sans Serif" panose="020B0604020202020204"/>
                <a:cs typeface="Microsoft Sans Serif" panose="020B0604020202020204"/>
              </a:rPr>
              <a:t>YELLOW FEVER (YELLOW FEVER VIRUS) IS A SERIOUS MOSQUITO-BORNE DISEASE CAUSED BY A FLAVIVIRUS. THE FIRST RECORDED OUTBREAK OCCURRED IN 1648 IN BOSTON, MASSACHUSETTS, USA, AND THE DISEASE HAS SINCE CAUSED NUMEROUS EPIDEMICS IN THE AMERICAS AND AFRICA. IT SPREADS PRIMARILY THROUGH AEDES AND HAEMAGOGUS MOSQUITOES, AND INFECTED PERSONS MAY EXPERIENCE HIGH FEVER, HEADACHE, MUSCLE PAIN, NAUSEA, JAUNDICE, BLEEDING, AND ORGAN FAILURE. THE VIRUS WAS SUCCESSFULLY ISOLATED IN 1927–1928, AND THE FIRST EFFECTIVE VACCINE WAS DEVELOPED BY MAX THEILER IN 1937, PROVIDING LONG-LASTING PROTECTION. PREVENTION RELIES ON VACCINATION, MOSQUITO CONTROL, AND PUBLIC HEALTH MEASURES, MAKING YELLOW FEVER A KEY EXAMPLE OF HOW VECTOR-BORNE DISEASES CAN BE MANAGED.</a:t>
            </a:r>
            <a:endParaRPr lang="en-US" altLang="en-US" sz="1500" b="1">
              <a:solidFill>
                <a:schemeClr val="bg1"/>
              </a:solidFill>
              <a:latin typeface="Microsoft Sans Serif" panose="020B0604020202020204"/>
              <a:cs typeface="Microsoft Sans Serif" panose="020B0604020202020204"/>
            </a:endParaRPr>
          </a:p>
        </p:txBody>
      </p:sp>
      <p:grpSp>
        <p:nvGrpSpPr>
          <p:cNvPr id="6" name="object 6"/>
          <p:cNvGrpSpPr/>
          <p:nvPr/>
        </p:nvGrpSpPr>
        <p:grpSpPr>
          <a:xfrm>
            <a:off x="6200775" y="533400"/>
            <a:ext cx="5648325" cy="5981700"/>
            <a:chOff x="6200775" y="533400"/>
            <a:chExt cx="5648325" cy="5981700"/>
          </a:xfrm>
        </p:grpSpPr>
        <p:sp>
          <p:nvSpPr>
            <p:cNvPr id="7" name="object 7"/>
            <p:cNvSpPr/>
            <p:nvPr/>
          </p:nvSpPr>
          <p:spPr>
            <a:xfrm>
              <a:off x="6372225" y="628650"/>
              <a:ext cx="5476875" cy="5886450"/>
            </a:xfrm>
            <a:custGeom>
              <a:avLst/>
              <a:gdLst/>
              <a:ahLst/>
              <a:cxnLst/>
              <a:rect l="l" t="t" r="r" b="b"/>
              <a:pathLst>
                <a:path w="5476875" h="5886450">
                  <a:moveTo>
                    <a:pt x="483361" y="0"/>
                  </a:moveTo>
                  <a:lnTo>
                    <a:pt x="476630" y="0"/>
                  </a:lnTo>
                  <a:lnTo>
                    <a:pt x="456565" y="1270"/>
                  </a:lnTo>
                  <a:lnTo>
                    <a:pt x="417068" y="9651"/>
                  </a:lnTo>
                  <a:lnTo>
                    <a:pt x="379983" y="25526"/>
                  </a:lnTo>
                  <a:lnTo>
                    <a:pt x="346709" y="48513"/>
                  </a:lnTo>
                  <a:lnTo>
                    <a:pt x="318516" y="77342"/>
                  </a:lnTo>
                  <a:lnTo>
                    <a:pt x="296545" y="111251"/>
                  </a:lnTo>
                  <a:lnTo>
                    <a:pt x="281685" y="148716"/>
                  </a:lnTo>
                  <a:lnTo>
                    <a:pt x="274320" y="188467"/>
                  </a:lnTo>
                  <a:lnTo>
                    <a:pt x="0" y="5424881"/>
                  </a:lnTo>
                  <a:lnTo>
                    <a:pt x="0" y="5431612"/>
                  </a:lnTo>
                  <a:lnTo>
                    <a:pt x="9651" y="5491276"/>
                  </a:lnTo>
                  <a:lnTo>
                    <a:pt x="25526" y="5528373"/>
                  </a:lnTo>
                  <a:lnTo>
                    <a:pt x="48387" y="5561647"/>
                  </a:lnTo>
                  <a:lnTo>
                    <a:pt x="77342" y="5589816"/>
                  </a:lnTo>
                  <a:lnTo>
                    <a:pt x="111125" y="5611812"/>
                  </a:lnTo>
                  <a:lnTo>
                    <a:pt x="148590" y="5626773"/>
                  </a:lnTo>
                  <a:lnTo>
                    <a:pt x="188341" y="5634126"/>
                  </a:lnTo>
                  <a:lnTo>
                    <a:pt x="4993385" y="5886119"/>
                  </a:lnTo>
                  <a:lnTo>
                    <a:pt x="5000117" y="5886145"/>
                  </a:lnTo>
                  <a:lnTo>
                    <a:pt x="5020183" y="5884887"/>
                  </a:lnTo>
                  <a:lnTo>
                    <a:pt x="5059680" y="5876493"/>
                  </a:lnTo>
                  <a:lnTo>
                    <a:pt x="5096764" y="5860554"/>
                  </a:lnTo>
                  <a:lnTo>
                    <a:pt x="5130038" y="5837682"/>
                  </a:lnTo>
                  <a:lnTo>
                    <a:pt x="5158232" y="5808764"/>
                  </a:lnTo>
                  <a:lnTo>
                    <a:pt x="5180203" y="5774905"/>
                  </a:lnTo>
                  <a:lnTo>
                    <a:pt x="5195061" y="5737402"/>
                  </a:lnTo>
                  <a:lnTo>
                    <a:pt x="5202428" y="5697702"/>
                  </a:lnTo>
                  <a:lnTo>
                    <a:pt x="5476748" y="461263"/>
                  </a:lnTo>
                  <a:lnTo>
                    <a:pt x="5476748" y="454533"/>
                  </a:lnTo>
                  <a:lnTo>
                    <a:pt x="5467096" y="394842"/>
                  </a:lnTo>
                  <a:lnTo>
                    <a:pt x="5451094" y="357759"/>
                  </a:lnTo>
                  <a:lnTo>
                    <a:pt x="5428360" y="324485"/>
                  </a:lnTo>
                  <a:lnTo>
                    <a:pt x="5399405" y="296290"/>
                  </a:lnTo>
                  <a:lnTo>
                    <a:pt x="5365623" y="274320"/>
                  </a:lnTo>
                  <a:lnTo>
                    <a:pt x="5328031" y="259334"/>
                  </a:lnTo>
                  <a:lnTo>
                    <a:pt x="5288407" y="251967"/>
                  </a:lnTo>
                  <a:lnTo>
                    <a:pt x="483361" y="0"/>
                  </a:lnTo>
                  <a:close/>
                </a:path>
              </a:pathLst>
            </a:custGeom>
            <a:solidFill>
              <a:srgbClr val="12B8A6">
                <a:alpha val="9803"/>
              </a:srgbClr>
            </a:solidFill>
          </p:spPr>
          <p:txBody>
            <a:bodyPr wrap="square" lIns="0" tIns="0" rIns="0" bIns="0" rtlCol="0"/>
            <a:lstStyle/>
            <a:p/>
          </p:txBody>
        </p:sp>
        <p:sp>
          <p:nvSpPr>
            <p:cNvPr id="8" name="object 8"/>
            <p:cNvSpPr/>
            <p:nvPr/>
          </p:nvSpPr>
          <p:spPr>
            <a:xfrm>
              <a:off x="6200775" y="533400"/>
              <a:ext cx="5553075" cy="5981700"/>
            </a:xfrm>
            <a:custGeom>
              <a:avLst/>
              <a:gdLst/>
              <a:ahLst/>
              <a:cxnLst/>
              <a:rect l="l" t="t" r="r" b="b"/>
              <a:pathLst>
                <a:path w="5553075" h="5981700">
                  <a:moveTo>
                    <a:pt x="5379084" y="0"/>
                  </a:moveTo>
                  <a:lnTo>
                    <a:pt x="0" y="0"/>
                  </a:lnTo>
                  <a:lnTo>
                    <a:pt x="0" y="5981319"/>
                  </a:lnTo>
                  <a:lnTo>
                    <a:pt x="5552694" y="5981319"/>
                  </a:lnTo>
                  <a:lnTo>
                    <a:pt x="5552694" y="5713183"/>
                  </a:lnTo>
                  <a:lnTo>
                    <a:pt x="378078" y="5713183"/>
                  </a:lnTo>
                  <a:lnTo>
                    <a:pt x="337947" y="5709234"/>
                  </a:lnTo>
                  <a:lnTo>
                    <a:pt x="299338" y="5697524"/>
                  </a:lnTo>
                  <a:lnTo>
                    <a:pt x="263905" y="5678525"/>
                  </a:lnTo>
                  <a:lnTo>
                    <a:pt x="232663" y="5652947"/>
                  </a:lnTo>
                  <a:lnTo>
                    <a:pt x="207137" y="5621782"/>
                  </a:lnTo>
                  <a:lnTo>
                    <a:pt x="188087" y="5586222"/>
                  </a:lnTo>
                  <a:lnTo>
                    <a:pt x="176402" y="5547639"/>
                  </a:lnTo>
                  <a:lnTo>
                    <a:pt x="172465" y="5507507"/>
                  </a:lnTo>
                  <a:lnTo>
                    <a:pt x="172465" y="281813"/>
                  </a:lnTo>
                  <a:lnTo>
                    <a:pt x="176402" y="241680"/>
                  </a:lnTo>
                  <a:lnTo>
                    <a:pt x="188087" y="203200"/>
                  </a:lnTo>
                  <a:lnTo>
                    <a:pt x="207137" y="167639"/>
                  </a:lnTo>
                  <a:lnTo>
                    <a:pt x="232663" y="136398"/>
                  </a:lnTo>
                  <a:lnTo>
                    <a:pt x="263905" y="110871"/>
                  </a:lnTo>
                  <a:lnTo>
                    <a:pt x="299338" y="91821"/>
                  </a:lnTo>
                  <a:lnTo>
                    <a:pt x="337947" y="80137"/>
                  </a:lnTo>
                  <a:lnTo>
                    <a:pt x="378078" y="76200"/>
                  </a:lnTo>
                  <a:lnTo>
                    <a:pt x="5379084" y="76200"/>
                  </a:lnTo>
                  <a:lnTo>
                    <a:pt x="5379084" y="0"/>
                  </a:lnTo>
                  <a:close/>
                </a:path>
                <a:path w="5553075" h="5981700">
                  <a:moveTo>
                    <a:pt x="5552694" y="0"/>
                  </a:moveTo>
                  <a:lnTo>
                    <a:pt x="5379084" y="0"/>
                  </a:lnTo>
                  <a:lnTo>
                    <a:pt x="5379084" y="5507507"/>
                  </a:lnTo>
                  <a:lnTo>
                    <a:pt x="5375148" y="5547639"/>
                  </a:lnTo>
                  <a:lnTo>
                    <a:pt x="5363464" y="5586222"/>
                  </a:lnTo>
                  <a:lnTo>
                    <a:pt x="5344414" y="5621782"/>
                  </a:lnTo>
                  <a:lnTo>
                    <a:pt x="5318886" y="5652947"/>
                  </a:lnTo>
                  <a:lnTo>
                    <a:pt x="5287645" y="5678525"/>
                  </a:lnTo>
                  <a:lnTo>
                    <a:pt x="5252211" y="5697524"/>
                  </a:lnTo>
                  <a:lnTo>
                    <a:pt x="5213604" y="5709234"/>
                  </a:lnTo>
                  <a:lnTo>
                    <a:pt x="5173472" y="5713183"/>
                  </a:lnTo>
                  <a:lnTo>
                    <a:pt x="5552694" y="5713183"/>
                  </a:lnTo>
                  <a:lnTo>
                    <a:pt x="5552694" y="0"/>
                  </a:lnTo>
                  <a:close/>
                </a:path>
                <a:path w="5553075" h="5981700">
                  <a:moveTo>
                    <a:pt x="5379084" y="76200"/>
                  </a:moveTo>
                  <a:lnTo>
                    <a:pt x="5173472" y="76200"/>
                  </a:lnTo>
                  <a:lnTo>
                    <a:pt x="5213604" y="80137"/>
                  </a:lnTo>
                  <a:lnTo>
                    <a:pt x="5252211" y="91821"/>
                  </a:lnTo>
                  <a:lnTo>
                    <a:pt x="5287772" y="110871"/>
                  </a:lnTo>
                  <a:lnTo>
                    <a:pt x="5318886" y="136398"/>
                  </a:lnTo>
                  <a:lnTo>
                    <a:pt x="5344414" y="167639"/>
                  </a:lnTo>
                  <a:lnTo>
                    <a:pt x="5363464" y="203200"/>
                  </a:lnTo>
                  <a:lnTo>
                    <a:pt x="5375148" y="241680"/>
                  </a:lnTo>
                  <a:lnTo>
                    <a:pt x="5379084" y="281813"/>
                  </a:lnTo>
                  <a:lnTo>
                    <a:pt x="5379084" y="76200"/>
                  </a:lnTo>
                  <a:close/>
                </a:path>
              </a:pathLst>
            </a:custGeom>
            <a:solidFill>
              <a:srgbClr val="000000">
                <a:alpha val="10195"/>
              </a:srgbClr>
            </a:solidFill>
          </p:spPr>
          <p:txBody>
            <a:bodyPr wrap="square" lIns="0" tIns="0" rIns="0" bIns="0" rtlCol="0"/>
            <a:lstStyle/>
            <a:p/>
          </p:txBody>
        </p:sp>
        <p:pic>
          <p:nvPicPr>
            <p:cNvPr id="9" name="object 9"/>
            <p:cNvPicPr/>
            <p:nvPr/>
          </p:nvPicPr>
          <p:blipFill>
            <a:blip r:embed="rId1" cstate="print"/>
            <a:stretch>
              <a:fillRect/>
            </a:stretch>
          </p:blipFill>
          <p:spPr>
            <a:xfrm>
              <a:off x="6372225" y="609600"/>
              <a:ext cx="5210175" cy="5638800"/>
            </a:xfrm>
            <a:prstGeom prst="rect">
              <a:avLst/>
            </a:prstGeom>
          </p:spPr>
        </p:pic>
      </p:grpSp>
      <p:sp>
        <p:nvSpPr>
          <p:cNvPr id="10" name="Rounded Rectangle 9"/>
          <p:cNvSpPr/>
          <p:nvPr/>
        </p:nvSpPr>
        <p:spPr>
          <a:xfrm>
            <a:off x="762000" y="1066800"/>
            <a:ext cx="3610610" cy="14478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 presetClass="entr" presetSubtype="16"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box(in)">
                                      <p:cBhvr>
                                        <p:cTn id="19"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10" grpId="0" animBg="1"/>
      <p:bldP spid="10"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object 2"/>
          <p:cNvSpPr/>
          <p:nvPr/>
        </p:nvSpPr>
        <p:spPr>
          <a:xfrm>
            <a:off x="0" y="-1"/>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002060"/>
          </a:solidFill>
        </p:spPr>
        <p:txBody>
          <a:bodyPr wrap="square" lIns="0" tIns="0" rIns="0" bIns="0" rtlCol="0"/>
          <a:lstStyle/>
          <a:p/>
        </p:txBody>
      </p:sp>
      <p:sp>
        <p:nvSpPr>
          <p:cNvPr id="4" name="object 4"/>
          <p:cNvSpPr txBox="1">
            <a:spLocks noGrp="1"/>
          </p:cNvSpPr>
          <p:nvPr>
            <p:ph type="title"/>
          </p:nvPr>
        </p:nvSpPr>
        <p:spPr>
          <a:xfrm>
            <a:off x="838200" y="381000"/>
            <a:ext cx="4227830" cy="1114425"/>
          </a:xfrm>
          <a:prstGeom prst="rect">
            <a:avLst/>
          </a:prstGeom>
        </p:spPr>
        <p:txBody>
          <a:bodyPr vert="horz" wrap="square" lIns="0" tIns="67310" rIns="0" bIns="0" rtlCol="0">
            <a:noAutofit/>
          </a:bodyPr>
          <a:lstStyle/>
          <a:p>
            <a:pPr marL="12700" marR="5080">
              <a:lnSpc>
                <a:spcPts val="4060"/>
              </a:lnSpc>
              <a:spcBef>
                <a:spcPts val="530"/>
              </a:spcBef>
            </a:pPr>
            <a:r>
              <a:rPr sz="3650" spc="-185" dirty="0">
                <a:solidFill>
                  <a:schemeClr val="bg1"/>
                </a:solidFill>
              </a:rPr>
              <a:t>Influenza</a:t>
            </a:r>
            <a:r>
              <a:rPr sz="3650" spc="-535" dirty="0">
                <a:solidFill>
                  <a:schemeClr val="bg1"/>
                </a:solidFill>
              </a:rPr>
              <a:t> </a:t>
            </a:r>
            <a:r>
              <a:rPr sz="3650" spc="-195" dirty="0">
                <a:solidFill>
                  <a:schemeClr val="bg1"/>
                </a:solidFill>
              </a:rPr>
              <a:t>Pandemic</a:t>
            </a:r>
            <a:r>
              <a:rPr sz="3650" spc="-540" dirty="0">
                <a:solidFill>
                  <a:schemeClr val="bg1"/>
                </a:solidFill>
              </a:rPr>
              <a:t> </a:t>
            </a:r>
            <a:endParaRPr lang="en-US" sz="3650" spc="-320" dirty="0">
              <a:solidFill>
                <a:schemeClr val="bg1"/>
              </a:solidFill>
            </a:endParaRPr>
          </a:p>
        </p:txBody>
      </p:sp>
      <p:sp>
        <p:nvSpPr>
          <p:cNvPr id="5" name="object 5"/>
          <p:cNvSpPr txBox="1"/>
          <p:nvPr/>
        </p:nvSpPr>
        <p:spPr>
          <a:xfrm>
            <a:off x="304799" y="1489057"/>
            <a:ext cx="5007610" cy="4989830"/>
          </a:xfrm>
          <a:prstGeom prst="rect">
            <a:avLst/>
          </a:prstGeom>
        </p:spPr>
        <p:txBody>
          <a:bodyPr vert="horz" wrap="square" lIns="0" tIns="3810" rIns="0" bIns="0" rtlCol="0">
            <a:spAutoFit/>
          </a:bodyPr>
          <a:lstStyle/>
          <a:p>
            <a:pPr marL="12700" marR="5080">
              <a:lnSpc>
                <a:spcPct val="120000"/>
              </a:lnSpc>
              <a:spcBef>
                <a:spcPts val="30"/>
              </a:spcBef>
            </a:pPr>
            <a:r>
              <a:rPr lang="en-US" altLang="en-US" sz="1500" b="1">
                <a:solidFill>
                  <a:schemeClr val="bg1"/>
                </a:solidFill>
                <a:latin typeface="Microsoft Sans Serif" panose="020B0604020202020204"/>
                <a:cs typeface="Microsoft Sans Serif" panose="020B0604020202020204"/>
              </a:rPr>
              <a:t>INFLUENZA (FLU VIRUS) IS A HIGHLY CONTAGIOUS RESPIRATORY DISEASE CAUSED BY INFLUENZA VIRUSES OF THE ORTHOMYXOVIRIDAE FAMILY, MAINLY TYPES A, B, AND C. THE DISEASE SPREADS THROUGH RESPIRATORY DROPLETS FROM COUGHING, SNEEZING, OR TALKING, AND INFECTED SURFACES CAN ALSO TRANSMIT THE VIRUS. SYMPTOMS INCLUDE FEVER, CHILLS, COUGH, SORE THROAT, MUSCLE PAIN, FATIGUE, AND HEADACHE. SEVERE CASES CAN LEAD TO PNEUMONIA AND DEATH, PARTICULARLY IN THE ELDERLY AND IMMUNOCOMPROMISED INDIVIDUALS. INFLUENZA HAS CAUSED NUMEROUS PANDEMICS, INCLUDING THE 1918 SPANISH FLU, WHICH KILLED MILLIONS WORLDWIDE. VACCINATION IS THE MOST EFFECTIVE PREVENTION, AND ANNUAL FLU SHOTS ARE RECOMMENDED DUE TO RAPID VIRAL MUTATIONS.</a:t>
            </a:r>
            <a:endParaRPr lang="en-US" altLang="en-US" sz="1500" b="1">
              <a:solidFill>
                <a:schemeClr val="bg1"/>
              </a:solidFill>
              <a:latin typeface="Microsoft Sans Serif" panose="020B0604020202020204"/>
              <a:cs typeface="Microsoft Sans Serif" panose="020B0604020202020204"/>
            </a:endParaRPr>
          </a:p>
        </p:txBody>
      </p:sp>
      <p:grpSp>
        <p:nvGrpSpPr>
          <p:cNvPr id="6" name="object 6"/>
          <p:cNvGrpSpPr/>
          <p:nvPr/>
        </p:nvGrpSpPr>
        <p:grpSpPr>
          <a:xfrm>
            <a:off x="6200775" y="533400"/>
            <a:ext cx="5648325" cy="5981700"/>
            <a:chOff x="6200775" y="533400"/>
            <a:chExt cx="5648325" cy="5981700"/>
          </a:xfrm>
        </p:grpSpPr>
        <p:sp>
          <p:nvSpPr>
            <p:cNvPr id="7" name="object 7"/>
            <p:cNvSpPr/>
            <p:nvPr/>
          </p:nvSpPr>
          <p:spPr>
            <a:xfrm>
              <a:off x="6372225" y="628650"/>
              <a:ext cx="5476875" cy="5886450"/>
            </a:xfrm>
            <a:custGeom>
              <a:avLst/>
              <a:gdLst/>
              <a:ahLst/>
              <a:cxnLst/>
              <a:rect l="l" t="t" r="r" b="b"/>
              <a:pathLst>
                <a:path w="5476875" h="5886450">
                  <a:moveTo>
                    <a:pt x="483361" y="0"/>
                  </a:moveTo>
                  <a:lnTo>
                    <a:pt x="476630" y="0"/>
                  </a:lnTo>
                  <a:lnTo>
                    <a:pt x="456565" y="1270"/>
                  </a:lnTo>
                  <a:lnTo>
                    <a:pt x="417068" y="9651"/>
                  </a:lnTo>
                  <a:lnTo>
                    <a:pt x="379983" y="25526"/>
                  </a:lnTo>
                  <a:lnTo>
                    <a:pt x="346709" y="48513"/>
                  </a:lnTo>
                  <a:lnTo>
                    <a:pt x="318516" y="77342"/>
                  </a:lnTo>
                  <a:lnTo>
                    <a:pt x="296545" y="111251"/>
                  </a:lnTo>
                  <a:lnTo>
                    <a:pt x="281685" y="148716"/>
                  </a:lnTo>
                  <a:lnTo>
                    <a:pt x="274320" y="188467"/>
                  </a:lnTo>
                  <a:lnTo>
                    <a:pt x="0" y="5424881"/>
                  </a:lnTo>
                  <a:lnTo>
                    <a:pt x="0" y="5431612"/>
                  </a:lnTo>
                  <a:lnTo>
                    <a:pt x="9651" y="5491276"/>
                  </a:lnTo>
                  <a:lnTo>
                    <a:pt x="25526" y="5528373"/>
                  </a:lnTo>
                  <a:lnTo>
                    <a:pt x="48387" y="5561647"/>
                  </a:lnTo>
                  <a:lnTo>
                    <a:pt x="77342" y="5589816"/>
                  </a:lnTo>
                  <a:lnTo>
                    <a:pt x="111125" y="5611812"/>
                  </a:lnTo>
                  <a:lnTo>
                    <a:pt x="148590" y="5626773"/>
                  </a:lnTo>
                  <a:lnTo>
                    <a:pt x="188341" y="5634126"/>
                  </a:lnTo>
                  <a:lnTo>
                    <a:pt x="4993385" y="5886119"/>
                  </a:lnTo>
                  <a:lnTo>
                    <a:pt x="5000117" y="5886145"/>
                  </a:lnTo>
                  <a:lnTo>
                    <a:pt x="5020183" y="5884887"/>
                  </a:lnTo>
                  <a:lnTo>
                    <a:pt x="5059680" y="5876493"/>
                  </a:lnTo>
                  <a:lnTo>
                    <a:pt x="5096764" y="5860554"/>
                  </a:lnTo>
                  <a:lnTo>
                    <a:pt x="5130038" y="5837682"/>
                  </a:lnTo>
                  <a:lnTo>
                    <a:pt x="5158232" y="5808764"/>
                  </a:lnTo>
                  <a:lnTo>
                    <a:pt x="5180203" y="5774905"/>
                  </a:lnTo>
                  <a:lnTo>
                    <a:pt x="5195061" y="5737402"/>
                  </a:lnTo>
                  <a:lnTo>
                    <a:pt x="5202428" y="5697702"/>
                  </a:lnTo>
                  <a:lnTo>
                    <a:pt x="5476748" y="461263"/>
                  </a:lnTo>
                  <a:lnTo>
                    <a:pt x="5476748" y="454533"/>
                  </a:lnTo>
                  <a:lnTo>
                    <a:pt x="5467096" y="394842"/>
                  </a:lnTo>
                  <a:lnTo>
                    <a:pt x="5451094" y="357759"/>
                  </a:lnTo>
                  <a:lnTo>
                    <a:pt x="5428360" y="324485"/>
                  </a:lnTo>
                  <a:lnTo>
                    <a:pt x="5399405" y="296290"/>
                  </a:lnTo>
                  <a:lnTo>
                    <a:pt x="5365623" y="274320"/>
                  </a:lnTo>
                  <a:lnTo>
                    <a:pt x="5328031" y="259334"/>
                  </a:lnTo>
                  <a:lnTo>
                    <a:pt x="5288407" y="251967"/>
                  </a:lnTo>
                  <a:lnTo>
                    <a:pt x="483361" y="0"/>
                  </a:lnTo>
                  <a:close/>
                </a:path>
              </a:pathLst>
            </a:custGeom>
            <a:solidFill>
              <a:srgbClr val="12B8A6">
                <a:alpha val="9803"/>
              </a:srgbClr>
            </a:solidFill>
          </p:spPr>
          <p:txBody>
            <a:bodyPr wrap="square" lIns="0" tIns="0" rIns="0" bIns="0" rtlCol="0"/>
            <a:lstStyle/>
            <a:p/>
          </p:txBody>
        </p:sp>
        <p:sp>
          <p:nvSpPr>
            <p:cNvPr id="8" name="object 8"/>
            <p:cNvSpPr/>
            <p:nvPr/>
          </p:nvSpPr>
          <p:spPr>
            <a:xfrm>
              <a:off x="6200775" y="533400"/>
              <a:ext cx="5553075" cy="5981700"/>
            </a:xfrm>
            <a:custGeom>
              <a:avLst/>
              <a:gdLst/>
              <a:ahLst/>
              <a:cxnLst/>
              <a:rect l="l" t="t" r="r" b="b"/>
              <a:pathLst>
                <a:path w="5553075" h="5981700">
                  <a:moveTo>
                    <a:pt x="5379084" y="0"/>
                  </a:moveTo>
                  <a:lnTo>
                    <a:pt x="0" y="0"/>
                  </a:lnTo>
                  <a:lnTo>
                    <a:pt x="0" y="5981319"/>
                  </a:lnTo>
                  <a:lnTo>
                    <a:pt x="5552694" y="5981319"/>
                  </a:lnTo>
                  <a:lnTo>
                    <a:pt x="5552694" y="5713183"/>
                  </a:lnTo>
                  <a:lnTo>
                    <a:pt x="378078" y="5713183"/>
                  </a:lnTo>
                  <a:lnTo>
                    <a:pt x="337947" y="5709234"/>
                  </a:lnTo>
                  <a:lnTo>
                    <a:pt x="299338" y="5697524"/>
                  </a:lnTo>
                  <a:lnTo>
                    <a:pt x="263905" y="5678525"/>
                  </a:lnTo>
                  <a:lnTo>
                    <a:pt x="232663" y="5652947"/>
                  </a:lnTo>
                  <a:lnTo>
                    <a:pt x="207137" y="5621782"/>
                  </a:lnTo>
                  <a:lnTo>
                    <a:pt x="188087" y="5586222"/>
                  </a:lnTo>
                  <a:lnTo>
                    <a:pt x="176402" y="5547639"/>
                  </a:lnTo>
                  <a:lnTo>
                    <a:pt x="172465" y="5507507"/>
                  </a:lnTo>
                  <a:lnTo>
                    <a:pt x="172465" y="281813"/>
                  </a:lnTo>
                  <a:lnTo>
                    <a:pt x="176402" y="241680"/>
                  </a:lnTo>
                  <a:lnTo>
                    <a:pt x="188087" y="203200"/>
                  </a:lnTo>
                  <a:lnTo>
                    <a:pt x="207137" y="167639"/>
                  </a:lnTo>
                  <a:lnTo>
                    <a:pt x="232663" y="136398"/>
                  </a:lnTo>
                  <a:lnTo>
                    <a:pt x="263905" y="110871"/>
                  </a:lnTo>
                  <a:lnTo>
                    <a:pt x="299338" y="91821"/>
                  </a:lnTo>
                  <a:lnTo>
                    <a:pt x="337947" y="80137"/>
                  </a:lnTo>
                  <a:lnTo>
                    <a:pt x="378078" y="76200"/>
                  </a:lnTo>
                  <a:lnTo>
                    <a:pt x="5379084" y="76200"/>
                  </a:lnTo>
                  <a:lnTo>
                    <a:pt x="5379084" y="0"/>
                  </a:lnTo>
                  <a:close/>
                </a:path>
                <a:path w="5553075" h="5981700">
                  <a:moveTo>
                    <a:pt x="5552694" y="0"/>
                  </a:moveTo>
                  <a:lnTo>
                    <a:pt x="5379084" y="0"/>
                  </a:lnTo>
                  <a:lnTo>
                    <a:pt x="5379084" y="5507507"/>
                  </a:lnTo>
                  <a:lnTo>
                    <a:pt x="5375148" y="5547639"/>
                  </a:lnTo>
                  <a:lnTo>
                    <a:pt x="5363464" y="5586222"/>
                  </a:lnTo>
                  <a:lnTo>
                    <a:pt x="5344414" y="5621782"/>
                  </a:lnTo>
                  <a:lnTo>
                    <a:pt x="5318886" y="5652947"/>
                  </a:lnTo>
                  <a:lnTo>
                    <a:pt x="5287645" y="5678525"/>
                  </a:lnTo>
                  <a:lnTo>
                    <a:pt x="5252211" y="5697524"/>
                  </a:lnTo>
                  <a:lnTo>
                    <a:pt x="5213604" y="5709234"/>
                  </a:lnTo>
                  <a:lnTo>
                    <a:pt x="5173472" y="5713183"/>
                  </a:lnTo>
                  <a:lnTo>
                    <a:pt x="5552694" y="5713183"/>
                  </a:lnTo>
                  <a:lnTo>
                    <a:pt x="5552694" y="0"/>
                  </a:lnTo>
                  <a:close/>
                </a:path>
                <a:path w="5553075" h="5981700">
                  <a:moveTo>
                    <a:pt x="5379084" y="76200"/>
                  </a:moveTo>
                  <a:lnTo>
                    <a:pt x="5173472" y="76200"/>
                  </a:lnTo>
                  <a:lnTo>
                    <a:pt x="5213604" y="80137"/>
                  </a:lnTo>
                  <a:lnTo>
                    <a:pt x="5252211" y="91821"/>
                  </a:lnTo>
                  <a:lnTo>
                    <a:pt x="5287772" y="110871"/>
                  </a:lnTo>
                  <a:lnTo>
                    <a:pt x="5318886" y="136398"/>
                  </a:lnTo>
                  <a:lnTo>
                    <a:pt x="5344414" y="167639"/>
                  </a:lnTo>
                  <a:lnTo>
                    <a:pt x="5363464" y="203200"/>
                  </a:lnTo>
                  <a:lnTo>
                    <a:pt x="5375148" y="241680"/>
                  </a:lnTo>
                  <a:lnTo>
                    <a:pt x="5379084" y="281813"/>
                  </a:lnTo>
                  <a:lnTo>
                    <a:pt x="5379084" y="76200"/>
                  </a:lnTo>
                  <a:close/>
                </a:path>
              </a:pathLst>
            </a:custGeom>
            <a:solidFill>
              <a:srgbClr val="000000">
                <a:alpha val="10195"/>
              </a:srgbClr>
            </a:solidFill>
          </p:spPr>
          <p:txBody>
            <a:bodyPr wrap="square" lIns="0" tIns="0" rIns="0" bIns="0" rtlCol="0"/>
            <a:lstStyle/>
            <a:p/>
          </p:txBody>
        </p:sp>
        <p:pic>
          <p:nvPicPr>
            <p:cNvPr id="9" name="object 9"/>
            <p:cNvPicPr/>
            <p:nvPr/>
          </p:nvPicPr>
          <p:blipFill>
            <a:blip r:embed="rId1" cstate="print"/>
            <a:stretch>
              <a:fillRect/>
            </a:stretch>
          </p:blipFill>
          <p:spPr>
            <a:xfrm>
              <a:off x="6372225" y="609600"/>
              <a:ext cx="5210175" cy="5638800"/>
            </a:xfrm>
            <a:prstGeom prst="rect">
              <a:avLst/>
            </a:prstGeom>
          </p:spPr>
        </p:pic>
      </p:grpSp>
      <p:sp>
        <p:nvSpPr>
          <p:cNvPr id="10" name="Rounded Rectangle 9"/>
          <p:cNvSpPr/>
          <p:nvPr/>
        </p:nvSpPr>
        <p:spPr>
          <a:xfrm>
            <a:off x="860425" y="1066800"/>
            <a:ext cx="3917950" cy="22860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p:tgtEl>
                                          <p:spTgt spid="5"/>
                                        </p:tgtEl>
                                        <p:attrNameLst>
                                          <p:attrName>ppt_y</p:attrName>
                                        </p:attrNameLst>
                                      </p:cBhvr>
                                      <p:tavLst>
                                        <p:tav tm="0">
                                          <p:val>
                                            <p:strVal val="#ppt_y+#ppt_h*1.125000"/>
                                          </p:val>
                                        </p:tav>
                                        <p:tav tm="100000">
                                          <p:val>
                                            <p:strVal val="#ppt_y"/>
                                          </p:val>
                                        </p:tav>
                                      </p:tavLst>
                                    </p:anim>
                                    <p:animEffect transition="in" filter="wipe(up)">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4" presetClass="entr" presetSubtype="16"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box(in)">
                                      <p:cBhvr>
                                        <p:cTn id="19"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P spid="10" grpId="0" animBg="1"/>
      <p:bldP spid="10"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826135" y="2291715"/>
            <a:ext cx="4064000" cy="368300"/>
          </a:xfrm>
          <a:prstGeom prst="rect">
            <a:avLst/>
          </a:prstGeom>
          <a:noFill/>
        </p:spPr>
        <p:txBody>
          <a:bodyPr wrap="square" rtlCol="0">
            <a:spAutoFit/>
          </a:bodyPr>
          <a:p>
            <a:endParaRPr lang="en-US"/>
          </a:p>
        </p:txBody>
      </p:sp>
      <p:sp>
        <p:nvSpPr>
          <p:cNvPr id="12" name="Rectangles 11"/>
          <p:cNvSpPr/>
          <p:nvPr/>
        </p:nvSpPr>
        <p:spPr>
          <a:xfrm>
            <a:off x="0" y="-15875"/>
            <a:ext cx="12315190" cy="6873875"/>
          </a:xfrm>
          <a:prstGeom prst="rect">
            <a:avLst/>
          </a:prstGeom>
          <a:solidFill>
            <a:srgbClr val="00206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3" name="Text Box 12"/>
          <p:cNvSpPr txBox="1"/>
          <p:nvPr/>
        </p:nvSpPr>
        <p:spPr>
          <a:xfrm>
            <a:off x="762000" y="228600"/>
            <a:ext cx="2014855" cy="583565"/>
          </a:xfrm>
          <a:prstGeom prst="rect">
            <a:avLst/>
          </a:prstGeom>
          <a:noFill/>
        </p:spPr>
        <p:txBody>
          <a:bodyPr wrap="square" rtlCol="0">
            <a:spAutoFit/>
          </a:bodyPr>
          <a:p>
            <a:r>
              <a:rPr lang="en-US" sz="3200" b="1">
                <a:solidFill>
                  <a:schemeClr val="bg1"/>
                </a:solidFill>
              </a:rPr>
              <a:t>POLIO </a:t>
            </a:r>
            <a:endParaRPr lang="en-US" sz="3200" b="1">
              <a:solidFill>
                <a:schemeClr val="bg1"/>
              </a:solidFill>
            </a:endParaRPr>
          </a:p>
        </p:txBody>
      </p:sp>
      <p:sp>
        <p:nvSpPr>
          <p:cNvPr id="15" name="Rounded Rectangle 14"/>
          <p:cNvSpPr/>
          <p:nvPr/>
        </p:nvSpPr>
        <p:spPr>
          <a:xfrm flipV="1">
            <a:off x="762000" y="762000"/>
            <a:ext cx="1464310" cy="234315"/>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6" name="Text Box 15"/>
          <p:cNvSpPr txBox="1"/>
          <p:nvPr/>
        </p:nvSpPr>
        <p:spPr>
          <a:xfrm>
            <a:off x="80645" y="1219200"/>
            <a:ext cx="6990715" cy="5621655"/>
          </a:xfrm>
          <a:prstGeom prst="rect">
            <a:avLst/>
          </a:prstGeom>
          <a:noFill/>
        </p:spPr>
        <p:txBody>
          <a:bodyPr wrap="square" rtlCol="0">
            <a:noAutofit/>
          </a:bodyPr>
          <a:p>
            <a:r>
              <a:rPr lang="en-US" altLang="en-US" sz="2100" b="1">
                <a:solidFill>
                  <a:schemeClr val="bg1"/>
                </a:solidFill>
              </a:rPr>
              <a:t>POLIO (POLIOMYELITIS VIRUS) IS A HIGHLY CONTAGIOUS DISEASE CAUSED BY THE POLIOVIRUS, AN RNA VIRUS OF THE PICORNAVIRIDAE FAMILY. IT SPREADS PRIMARILY THROUGH FECAL-ORAL ROUTE OR CONTAMINATED WATER AND FOOD. MOST INFECTED PEOPLE HAVE MILD OR NO SYMPTOMS, BUT IN SOME CASES, THE VIRUS ATTACKS THE NERVOUS SYSTEM, LEADING TO PARALYSIS OR DEATH. THE FIRST MAJOR OUTBREAK WAS RECORDED IN THE 19TH CENTURY, AND THE VIRUS WAS ISOLATED IN 1908. SIGNIFICANT PROGRESS OCCURRED WITH THE DEVELOPMENT OF THE SALK INACTIVATED VACCINE (1955) AND THE ORAL SABIN VACCINE (1961). GLOBAL VACCINATION CAMPAIGNS HAVE REDUCED POLIO CASES BY OVER 99%, MAKING ERADICATION POSSIBLE.</a:t>
            </a:r>
            <a:endParaRPr lang="en-US" altLang="en-US" sz="2100" b="1">
              <a:solidFill>
                <a:schemeClr val="bg1"/>
              </a:solidFill>
            </a:endParaRPr>
          </a:p>
        </p:txBody>
      </p:sp>
      <p:pic>
        <p:nvPicPr>
          <p:cNvPr id="17" name="Picture 16" descr="POLIO"/>
          <p:cNvPicPr>
            <a:picLocks noChangeAspect="1"/>
          </p:cNvPicPr>
          <p:nvPr/>
        </p:nvPicPr>
        <p:blipFill>
          <a:blip r:embed="rId1"/>
          <a:stretch>
            <a:fillRect/>
          </a:stretch>
        </p:blipFill>
        <p:spPr>
          <a:xfrm>
            <a:off x="7372350" y="3810000"/>
            <a:ext cx="4560570" cy="2606040"/>
          </a:xfrm>
          <a:prstGeom prst="rect">
            <a:avLst/>
          </a:prstGeom>
        </p:spPr>
      </p:pic>
      <p:pic>
        <p:nvPicPr>
          <p:cNvPr id="18" name="Picture 17" descr="POLIO1"/>
          <p:cNvPicPr>
            <a:picLocks noChangeAspect="1"/>
          </p:cNvPicPr>
          <p:nvPr/>
        </p:nvPicPr>
        <p:blipFill>
          <a:blip r:embed="rId2"/>
          <a:stretch>
            <a:fillRect/>
          </a:stretch>
        </p:blipFill>
        <p:spPr>
          <a:xfrm>
            <a:off x="7531735" y="762635"/>
            <a:ext cx="4020820" cy="28816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ppt_y</p:attrName>
                                        </p:attrNameLst>
                                      </p:cBhvr>
                                      <p:tavLst>
                                        <p:tav tm="0">
                                          <p:val>
                                            <p:strVal val="#ppt_y+#ppt_h*1.125000"/>
                                          </p:val>
                                        </p:tav>
                                        <p:tav tm="100000">
                                          <p:val>
                                            <p:strVal val="#ppt_y"/>
                                          </p:val>
                                        </p:tav>
                                      </p:tavLst>
                                    </p:anim>
                                    <p:animEffect transition="in" filter="wipe(up)">
                                      <p:cBhvr>
                                        <p:cTn id="8" dur="500"/>
                                        <p:tgtEl>
                                          <p:spTgt spid="13"/>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p:tgtEl>
                                          <p:spTgt spid="16"/>
                                        </p:tgtEl>
                                        <p:attrNameLst>
                                          <p:attrName>ppt_y</p:attrName>
                                        </p:attrNameLst>
                                      </p:cBhvr>
                                      <p:tavLst>
                                        <p:tav tm="0">
                                          <p:val>
                                            <p:strVal val="#ppt_y+#ppt_h*1.125000"/>
                                          </p:val>
                                        </p:tav>
                                        <p:tav tm="100000">
                                          <p:val>
                                            <p:strVal val="#ppt_y"/>
                                          </p:val>
                                        </p:tav>
                                      </p:tavLst>
                                    </p:anim>
                                    <p:animEffect transition="in" filter="wipe(up)">
                                      <p:cBhvr>
                                        <p:cTn id="14" dur="50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4" presetClass="entr" presetSubtype="16"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box(in)">
                                      <p:cBhvr>
                                        <p:cTn id="19"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P spid="16" grpId="0"/>
      <p:bldP spid="16" grpId="1"/>
      <p:bldP spid="15" grpId="0" animBg="1"/>
      <p:bldP spid="15"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s 7"/>
          <p:cNvSpPr/>
          <p:nvPr/>
        </p:nvSpPr>
        <p:spPr>
          <a:xfrm>
            <a:off x="0" y="0"/>
            <a:ext cx="12192000" cy="6858000"/>
          </a:xfrm>
          <a:prstGeom prst="rect">
            <a:avLst/>
          </a:prstGeom>
          <a:solidFill>
            <a:srgbClr val="002060"/>
          </a:solidFill>
          <a:ln>
            <a:solidFill>
              <a:srgbClr val="00206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2" name="object 2"/>
          <p:cNvSpPr txBox="1">
            <a:spLocks noGrp="1"/>
          </p:cNvSpPr>
          <p:nvPr>
            <p:ph type="ctrTitle"/>
          </p:nvPr>
        </p:nvSpPr>
        <p:spPr>
          <a:xfrm>
            <a:off x="1219200" y="228600"/>
            <a:ext cx="2694940" cy="577850"/>
          </a:xfrm>
          <a:prstGeom prst="rect">
            <a:avLst/>
          </a:prstGeom>
        </p:spPr>
        <p:txBody>
          <a:bodyPr vert="horz" wrap="square" lIns="0" tIns="16510" rIns="0" bIns="0" rtlCol="0">
            <a:spAutoFit/>
          </a:bodyPr>
          <a:lstStyle/>
          <a:p>
            <a:pPr marL="12700">
              <a:lnSpc>
                <a:spcPct val="100000"/>
              </a:lnSpc>
              <a:spcBef>
                <a:spcPts val="130"/>
              </a:spcBef>
            </a:pPr>
            <a:r>
              <a:rPr lang="en-US" sz="3650"/>
              <a:t>HEPATITIS</a:t>
            </a:r>
            <a:endParaRPr lang="en-US" sz="3650"/>
          </a:p>
        </p:txBody>
      </p:sp>
      <p:sp>
        <p:nvSpPr>
          <p:cNvPr id="3" name="object 3"/>
          <p:cNvSpPr txBox="1"/>
          <p:nvPr/>
        </p:nvSpPr>
        <p:spPr>
          <a:xfrm>
            <a:off x="381000" y="1295400"/>
            <a:ext cx="4768850" cy="5206365"/>
          </a:xfrm>
          <a:prstGeom prst="rect">
            <a:avLst/>
          </a:prstGeom>
        </p:spPr>
        <p:txBody>
          <a:bodyPr vert="horz" wrap="square" lIns="0" tIns="12065" rIns="0" bIns="0" rtlCol="0">
            <a:noAutofit/>
          </a:bodyPr>
          <a:lstStyle/>
          <a:p>
            <a:pPr marL="12700" marR="5080" algn="just">
              <a:lnSpc>
                <a:spcPct val="121000"/>
              </a:lnSpc>
              <a:spcBef>
                <a:spcPts val="95"/>
              </a:spcBef>
            </a:pPr>
            <a:r>
              <a:rPr lang="en-US" altLang="en-US" sz="1600" b="1">
                <a:solidFill>
                  <a:schemeClr val="bg1"/>
                </a:solidFill>
                <a:latin typeface="Microsoft Sans Serif" panose="020B0604020202020204"/>
                <a:cs typeface="Microsoft Sans Serif" panose="020B0604020202020204"/>
              </a:rPr>
              <a:t>HEPATITIS IS AN INFLAMMATORY LIVER DISEASE CAUSED BY DIFFERENT VIRUSES, MAINLY HEPATITIS A, B, C, D, AND E VIRUSES. IT CAN SPREAD THROUGH CONTAMINATED FOOD OR WATER (HEPATITIS A AND E), BLOOD OR BODY FLUIDS (HEPATITIS B, C, D), AND UNSAFE MEDICAL PRACTICES. SYMPTOMS INCLUDE JAUNDICE, FATIGUE, ABDOMINAL PAIN, LOSS OF APPETITE, NAUSEA, AND FEVER. SEVERE CASES MAY LEAD TO LIVER FAILURE OR CANCER. VACCINES ARE AVAILABLE FOR HEPATITIS A AND B, AND PREVENTION RELIES ON SAFE HYGIENE, SCREENING BLOOD DONORS, AND VACCINATION. HEPATITIS REMAINS A MAJOR GLOBAL HEALTH CONCERN, AFFECTING MILLIONS WORLDWIDE EACH YEAR.</a:t>
            </a:r>
            <a:endParaRPr lang="en-US" altLang="en-US" sz="1600" b="1">
              <a:solidFill>
                <a:schemeClr val="bg1"/>
              </a:solidFill>
              <a:latin typeface="Microsoft Sans Serif" panose="020B0604020202020204"/>
              <a:cs typeface="Microsoft Sans Serif" panose="020B0604020202020204"/>
            </a:endParaRPr>
          </a:p>
        </p:txBody>
      </p:sp>
      <p:grpSp>
        <p:nvGrpSpPr>
          <p:cNvPr id="4" name="object 4"/>
          <p:cNvGrpSpPr/>
          <p:nvPr/>
        </p:nvGrpSpPr>
        <p:grpSpPr>
          <a:xfrm>
            <a:off x="6200775" y="533400"/>
            <a:ext cx="5648325" cy="5981700"/>
            <a:chOff x="6200775" y="533400"/>
            <a:chExt cx="5648325" cy="5981700"/>
          </a:xfrm>
        </p:grpSpPr>
        <p:sp>
          <p:nvSpPr>
            <p:cNvPr id="5" name="object 5"/>
            <p:cNvSpPr/>
            <p:nvPr/>
          </p:nvSpPr>
          <p:spPr>
            <a:xfrm>
              <a:off x="6372225" y="628650"/>
              <a:ext cx="5476875" cy="5886450"/>
            </a:xfrm>
            <a:custGeom>
              <a:avLst/>
              <a:gdLst/>
              <a:ahLst/>
              <a:cxnLst/>
              <a:rect l="l" t="t" r="r" b="b"/>
              <a:pathLst>
                <a:path w="5476875" h="5886450">
                  <a:moveTo>
                    <a:pt x="483361" y="0"/>
                  </a:moveTo>
                  <a:lnTo>
                    <a:pt x="476630" y="0"/>
                  </a:lnTo>
                  <a:lnTo>
                    <a:pt x="456565" y="1270"/>
                  </a:lnTo>
                  <a:lnTo>
                    <a:pt x="417068" y="9651"/>
                  </a:lnTo>
                  <a:lnTo>
                    <a:pt x="379983" y="25526"/>
                  </a:lnTo>
                  <a:lnTo>
                    <a:pt x="346709" y="48513"/>
                  </a:lnTo>
                  <a:lnTo>
                    <a:pt x="318516" y="77342"/>
                  </a:lnTo>
                  <a:lnTo>
                    <a:pt x="296545" y="111251"/>
                  </a:lnTo>
                  <a:lnTo>
                    <a:pt x="281685" y="148716"/>
                  </a:lnTo>
                  <a:lnTo>
                    <a:pt x="274320" y="188467"/>
                  </a:lnTo>
                  <a:lnTo>
                    <a:pt x="0" y="5424881"/>
                  </a:lnTo>
                  <a:lnTo>
                    <a:pt x="0" y="5431612"/>
                  </a:lnTo>
                  <a:lnTo>
                    <a:pt x="9651" y="5491276"/>
                  </a:lnTo>
                  <a:lnTo>
                    <a:pt x="25526" y="5528373"/>
                  </a:lnTo>
                  <a:lnTo>
                    <a:pt x="48387" y="5561647"/>
                  </a:lnTo>
                  <a:lnTo>
                    <a:pt x="77342" y="5589816"/>
                  </a:lnTo>
                  <a:lnTo>
                    <a:pt x="111125" y="5611812"/>
                  </a:lnTo>
                  <a:lnTo>
                    <a:pt x="148590" y="5626773"/>
                  </a:lnTo>
                  <a:lnTo>
                    <a:pt x="188341" y="5634126"/>
                  </a:lnTo>
                  <a:lnTo>
                    <a:pt x="4993385" y="5886119"/>
                  </a:lnTo>
                  <a:lnTo>
                    <a:pt x="5000117" y="5886145"/>
                  </a:lnTo>
                  <a:lnTo>
                    <a:pt x="5020183" y="5884887"/>
                  </a:lnTo>
                  <a:lnTo>
                    <a:pt x="5059680" y="5876493"/>
                  </a:lnTo>
                  <a:lnTo>
                    <a:pt x="5096764" y="5860554"/>
                  </a:lnTo>
                  <a:lnTo>
                    <a:pt x="5130038" y="5837682"/>
                  </a:lnTo>
                  <a:lnTo>
                    <a:pt x="5158232" y="5808764"/>
                  </a:lnTo>
                  <a:lnTo>
                    <a:pt x="5180203" y="5774905"/>
                  </a:lnTo>
                  <a:lnTo>
                    <a:pt x="5195061" y="5737402"/>
                  </a:lnTo>
                  <a:lnTo>
                    <a:pt x="5202428" y="5697702"/>
                  </a:lnTo>
                  <a:lnTo>
                    <a:pt x="5476748" y="461263"/>
                  </a:lnTo>
                  <a:lnTo>
                    <a:pt x="5476748" y="454533"/>
                  </a:lnTo>
                  <a:lnTo>
                    <a:pt x="5467096" y="394842"/>
                  </a:lnTo>
                  <a:lnTo>
                    <a:pt x="5451094" y="357759"/>
                  </a:lnTo>
                  <a:lnTo>
                    <a:pt x="5428360" y="324485"/>
                  </a:lnTo>
                  <a:lnTo>
                    <a:pt x="5399405" y="296290"/>
                  </a:lnTo>
                  <a:lnTo>
                    <a:pt x="5365623" y="274320"/>
                  </a:lnTo>
                  <a:lnTo>
                    <a:pt x="5328031" y="259334"/>
                  </a:lnTo>
                  <a:lnTo>
                    <a:pt x="5288407" y="251967"/>
                  </a:lnTo>
                  <a:lnTo>
                    <a:pt x="483361" y="0"/>
                  </a:lnTo>
                  <a:close/>
                </a:path>
              </a:pathLst>
            </a:custGeom>
            <a:solidFill>
              <a:srgbClr val="12B8A6">
                <a:alpha val="9803"/>
              </a:srgbClr>
            </a:solidFill>
          </p:spPr>
          <p:txBody>
            <a:bodyPr wrap="square" lIns="0" tIns="0" rIns="0" bIns="0" rtlCol="0"/>
            <a:lstStyle/>
            <a:p/>
          </p:txBody>
        </p:sp>
        <p:sp>
          <p:nvSpPr>
            <p:cNvPr id="6" name="object 6"/>
            <p:cNvSpPr/>
            <p:nvPr/>
          </p:nvSpPr>
          <p:spPr>
            <a:xfrm>
              <a:off x="6200775" y="533400"/>
              <a:ext cx="5553075" cy="5981700"/>
            </a:xfrm>
            <a:custGeom>
              <a:avLst/>
              <a:gdLst/>
              <a:ahLst/>
              <a:cxnLst/>
              <a:rect l="l" t="t" r="r" b="b"/>
              <a:pathLst>
                <a:path w="5553075" h="5981700">
                  <a:moveTo>
                    <a:pt x="5379084" y="0"/>
                  </a:moveTo>
                  <a:lnTo>
                    <a:pt x="0" y="0"/>
                  </a:lnTo>
                  <a:lnTo>
                    <a:pt x="0" y="5981319"/>
                  </a:lnTo>
                  <a:lnTo>
                    <a:pt x="5552694" y="5981319"/>
                  </a:lnTo>
                  <a:lnTo>
                    <a:pt x="5552694" y="5713183"/>
                  </a:lnTo>
                  <a:lnTo>
                    <a:pt x="378078" y="5713183"/>
                  </a:lnTo>
                  <a:lnTo>
                    <a:pt x="337947" y="5709234"/>
                  </a:lnTo>
                  <a:lnTo>
                    <a:pt x="299338" y="5697524"/>
                  </a:lnTo>
                  <a:lnTo>
                    <a:pt x="263905" y="5678525"/>
                  </a:lnTo>
                  <a:lnTo>
                    <a:pt x="232663" y="5652947"/>
                  </a:lnTo>
                  <a:lnTo>
                    <a:pt x="207137" y="5621782"/>
                  </a:lnTo>
                  <a:lnTo>
                    <a:pt x="188087" y="5586222"/>
                  </a:lnTo>
                  <a:lnTo>
                    <a:pt x="176402" y="5547639"/>
                  </a:lnTo>
                  <a:lnTo>
                    <a:pt x="172465" y="5507507"/>
                  </a:lnTo>
                  <a:lnTo>
                    <a:pt x="172465" y="281813"/>
                  </a:lnTo>
                  <a:lnTo>
                    <a:pt x="176402" y="241680"/>
                  </a:lnTo>
                  <a:lnTo>
                    <a:pt x="188087" y="203200"/>
                  </a:lnTo>
                  <a:lnTo>
                    <a:pt x="207137" y="167639"/>
                  </a:lnTo>
                  <a:lnTo>
                    <a:pt x="232663" y="136398"/>
                  </a:lnTo>
                  <a:lnTo>
                    <a:pt x="263905" y="110871"/>
                  </a:lnTo>
                  <a:lnTo>
                    <a:pt x="299338" y="91821"/>
                  </a:lnTo>
                  <a:lnTo>
                    <a:pt x="337947" y="80137"/>
                  </a:lnTo>
                  <a:lnTo>
                    <a:pt x="378078" y="76200"/>
                  </a:lnTo>
                  <a:lnTo>
                    <a:pt x="5379084" y="76200"/>
                  </a:lnTo>
                  <a:lnTo>
                    <a:pt x="5379084" y="0"/>
                  </a:lnTo>
                  <a:close/>
                </a:path>
                <a:path w="5553075" h="5981700">
                  <a:moveTo>
                    <a:pt x="5552694" y="0"/>
                  </a:moveTo>
                  <a:lnTo>
                    <a:pt x="5379084" y="0"/>
                  </a:lnTo>
                  <a:lnTo>
                    <a:pt x="5379084" y="5507507"/>
                  </a:lnTo>
                  <a:lnTo>
                    <a:pt x="5375148" y="5547639"/>
                  </a:lnTo>
                  <a:lnTo>
                    <a:pt x="5363464" y="5586222"/>
                  </a:lnTo>
                  <a:lnTo>
                    <a:pt x="5344414" y="5621782"/>
                  </a:lnTo>
                  <a:lnTo>
                    <a:pt x="5318886" y="5652947"/>
                  </a:lnTo>
                  <a:lnTo>
                    <a:pt x="5287645" y="5678525"/>
                  </a:lnTo>
                  <a:lnTo>
                    <a:pt x="5252211" y="5697524"/>
                  </a:lnTo>
                  <a:lnTo>
                    <a:pt x="5213604" y="5709234"/>
                  </a:lnTo>
                  <a:lnTo>
                    <a:pt x="5173472" y="5713183"/>
                  </a:lnTo>
                  <a:lnTo>
                    <a:pt x="5552694" y="5713183"/>
                  </a:lnTo>
                  <a:lnTo>
                    <a:pt x="5552694" y="0"/>
                  </a:lnTo>
                  <a:close/>
                </a:path>
                <a:path w="5553075" h="5981700">
                  <a:moveTo>
                    <a:pt x="5379084" y="76200"/>
                  </a:moveTo>
                  <a:lnTo>
                    <a:pt x="5173472" y="76200"/>
                  </a:lnTo>
                  <a:lnTo>
                    <a:pt x="5213604" y="80137"/>
                  </a:lnTo>
                  <a:lnTo>
                    <a:pt x="5252211" y="91821"/>
                  </a:lnTo>
                  <a:lnTo>
                    <a:pt x="5287772" y="110871"/>
                  </a:lnTo>
                  <a:lnTo>
                    <a:pt x="5318886" y="136398"/>
                  </a:lnTo>
                  <a:lnTo>
                    <a:pt x="5344414" y="167639"/>
                  </a:lnTo>
                  <a:lnTo>
                    <a:pt x="5363464" y="203200"/>
                  </a:lnTo>
                  <a:lnTo>
                    <a:pt x="5375148" y="241680"/>
                  </a:lnTo>
                  <a:lnTo>
                    <a:pt x="5379084" y="281813"/>
                  </a:lnTo>
                  <a:lnTo>
                    <a:pt x="5379084" y="76200"/>
                  </a:lnTo>
                  <a:close/>
                </a:path>
              </a:pathLst>
            </a:custGeom>
            <a:solidFill>
              <a:srgbClr val="000000">
                <a:alpha val="10195"/>
              </a:srgbClr>
            </a:solidFill>
          </p:spPr>
          <p:txBody>
            <a:bodyPr wrap="square" lIns="0" tIns="0" rIns="0" bIns="0" rtlCol="0"/>
            <a:lstStyle/>
            <a:p/>
          </p:txBody>
        </p:sp>
        <p:pic>
          <p:nvPicPr>
            <p:cNvPr id="7" name="object 7"/>
            <p:cNvPicPr/>
            <p:nvPr/>
          </p:nvPicPr>
          <p:blipFill>
            <a:blip r:embed="rId1" cstate="print"/>
            <a:stretch>
              <a:fillRect/>
            </a:stretch>
          </p:blipFill>
          <p:spPr>
            <a:xfrm>
              <a:off x="6372225" y="609600"/>
              <a:ext cx="5210175" cy="5638800"/>
            </a:xfrm>
            <a:prstGeom prst="rect">
              <a:avLst/>
            </a:prstGeom>
          </p:spPr>
        </p:pic>
      </p:grpSp>
      <p:sp>
        <p:nvSpPr>
          <p:cNvPr id="9" name="Rounded Rectangle 8"/>
          <p:cNvSpPr/>
          <p:nvPr/>
        </p:nvSpPr>
        <p:spPr>
          <a:xfrm>
            <a:off x="1143000" y="806450"/>
            <a:ext cx="2608580" cy="228600"/>
          </a:xfrm>
          <a:prstGeom prst="roundRect">
            <a:avLst/>
          </a:prstGeom>
          <a:solidFill>
            <a:schemeClr val="bg1"/>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ox(in)">
                                      <p:cBhvr>
                                        <p:cTn id="13" dur="20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p:tgtEl>
                                          <p:spTgt spid="3"/>
                                        </p:tgtEl>
                                        <p:attrNameLst>
                                          <p:attrName>ppt_y</p:attrName>
                                        </p:attrNameLst>
                                      </p:cBhvr>
                                      <p:tavLst>
                                        <p:tav tm="0">
                                          <p:val>
                                            <p:strVal val="#ppt_y+#ppt_h*1.125000"/>
                                          </p:val>
                                        </p:tav>
                                        <p:tav tm="100000">
                                          <p:val>
                                            <p:strVal val="#ppt_y"/>
                                          </p:val>
                                        </p:tav>
                                      </p:tavLst>
                                    </p:anim>
                                    <p:animEffect transition="in" filter="wipe(up)">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 grpId="0" animBg="1"/>
      <p:bldP spid="9" grpId="1" animBg="1"/>
      <p:bldP spid="3" grpId="0"/>
      <p:bldP spid="3" grpId="1"/>
    </p:bldLst>
  </p:timing>
</p:sld>
</file>

<file path=ppt/tags/tag1.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768564430450_1_1"/>
</p:tagLst>
</file>

<file path=ppt/tags/tag10.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768576403836_1_1"/>
</p:tagLst>
</file>

<file path=ppt/tags/tag11.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768578212399_1_1"/>
</p:tagLst>
</file>

<file path=ppt/tags/tag12.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768578215801_1_1"/>
</p:tagLst>
</file>

<file path=ppt/tags/tag13.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768578218439_1_1"/>
</p:tagLst>
</file>

<file path=ppt/tags/tag2.xml><?xml version="1.0" encoding="utf-8"?>
<p:tagLst xmlns:p="http://schemas.openxmlformats.org/presentationml/2006/main">
  <p:tag name="KSO_WM_DIAGRAM_VIRTUALLY_FRAME" val="{&quot;height&quot;:56.1,&quot;left&quot;:47.04992125984252,&quot;top&quot;:136.4199212598425,&quot;width&quot;:738.25}"/>
</p:tagLst>
</file>

<file path=ppt/tags/tag3.xml><?xml version="1.0" encoding="utf-8"?>
<p:tagLst xmlns:p="http://schemas.openxmlformats.org/presentationml/2006/main">
  <p:tag name="KSO_WM_DIAGRAM_VIRTUALLY_FRAME" val="{&quot;height&quot;:56.1,&quot;left&quot;:47.04992125984252,&quot;top&quot;:136.4199212598425,&quot;width&quot;:738.25}"/>
</p:tagLst>
</file>

<file path=ppt/tags/tag4.xml><?xml version="1.0" encoding="utf-8"?>
<p:tagLst xmlns:p="http://schemas.openxmlformats.org/presentationml/2006/main">
  <p:tag name="KSO_WM_DIAGRAM_VIRTUALLY_FRAME" val="{&quot;height&quot;:56.1,&quot;left&quot;:47.04992125984252,&quot;top&quot;:136.4199212598425,&quot;width&quot;:738.25}"/>
</p:tagLst>
</file>

<file path=ppt/tags/tag5.xml><?xml version="1.0" encoding="utf-8"?>
<p:tagLst xmlns:p="http://schemas.openxmlformats.org/presentationml/2006/main">
  <p:tag name="KSO_WM_DIAGRAM_VIRTUALLY_FRAME" val="{&quot;height&quot;:56.1,&quot;left&quot;:47.04992125984252,&quot;top&quot;:136.4199212598425,&quot;width&quot;:738.25}"/>
</p:tagLst>
</file>

<file path=ppt/tags/tag6.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768576390092_1_1"/>
</p:tagLst>
</file>

<file path=ppt/tags/tag7.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768576395600_1_1"/>
</p:tagLst>
</file>

<file path=ppt/tags/tag8.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768576397928_1_1"/>
</p:tagLst>
</file>

<file path=ppt/tags/tag9.xml><?xml version="1.0" encoding="utf-8"?>
<p:tagLst xmlns:p="http://schemas.openxmlformats.org/presentationml/2006/main">
  <p:tag name="KSO_WM_UNIT_DIAGRAM_MODELTYPE" val="dynamicNum"/>
  <p:tag name="KSO_WM_BEAUTIFY_FLAG" val="#wm#"/>
  <p:tag name="KSO_WM_UNIT_TYPE" val="ζ_h_f"/>
  <p:tag name="KSO_WM_UNIT_DYNMNUM_TYPE" val="1"/>
  <p:tag name="KSO_WM_DYNAMICNUM_SPEED" val="3"/>
  <p:tag name="KSO_WM_UNIT_DYNMNUM_DGM_ANIMTYPE" val="5"/>
  <p:tag name="KSO_WM_UNIT_INDEX" val="1768576400494_1_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7CD2FA"/>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7CD2FA"/>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0</TotalTime>
  <Words>12201</Words>
  <Application>WPS Presentation</Application>
  <PresentationFormat>On-screen Show (4:3)</PresentationFormat>
  <Paragraphs>201</Paragraphs>
  <Slides>26</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Arial</vt:lpstr>
      <vt:lpstr>SimSun</vt:lpstr>
      <vt:lpstr>Wingdings</vt:lpstr>
      <vt:lpstr>Arial</vt:lpstr>
      <vt:lpstr>Microsoft Sans Serif</vt:lpstr>
      <vt:lpstr>Cambria</vt:lpstr>
      <vt:lpstr>Microsoft YaHei</vt:lpstr>
      <vt:lpstr>Arial Unicode MS</vt:lpstr>
      <vt:lpstr>Calibri</vt:lpstr>
      <vt:lpstr>Office Theme</vt:lpstr>
      <vt:lpstr>HUMAN	VIRUSES:	A	CHRONOLOGICAL STUDY</vt:lpstr>
      <vt:lpstr>AGENDA</vt:lpstr>
      <vt:lpstr>WHAT ARE VIRUSES</vt:lpstr>
      <vt:lpstr>PowerPoint 演示文稿</vt:lpstr>
      <vt:lpstr>Rabies (1885) Icon</vt:lpstr>
      <vt:lpstr>YELLOW FEVER</vt:lpstr>
      <vt:lpstr>Influenza Pandemic </vt:lpstr>
      <vt:lpstr>PowerPoint 演示文稿</vt:lpstr>
      <vt:lpstr>HEPATITIS</vt:lpstr>
      <vt:lpstr>HIV/ AIDS </vt:lpstr>
      <vt:lpstr>Ebola </vt:lpstr>
      <vt:lpstr>Dengue </vt:lpstr>
      <vt:lpstr>Zika</vt:lpstr>
      <vt:lpstr>COVID-19</vt:lpstr>
      <vt:lpstr>PowerPoint 演示文稿</vt:lpstr>
      <vt:lpstr>Global Distribution Map</vt:lpstr>
      <vt:lpstr>Economic Impact of Major Outbreaks</vt:lpstr>
      <vt:lpstr>PowerPoint 演示文稿</vt:lpstr>
      <vt:lpstr>PowerPoint 演示文稿</vt:lpstr>
      <vt:lpstr>PowerPoint 演示文稿</vt:lpstr>
      <vt:lpstr>PowerPoint 演示文稿</vt:lpstr>
      <vt:lpstr>PowerPoint 演示文稿</vt:lpstr>
      <vt:lpstr>HIV/AIDS: OVER 40 MILLION DEATHS SINCE 1980s; 38 MILLION PEOPLE LIVING WITH HIV IN 2025.  EBOLA: CASE FATALITY RATES UP TO 90% IN OUTBREAKS; MAJOR EPIDEMIC 2014–2016 WEST AFRICA.  DENGUE: 50–100 MILLION INFECTIONS ANNUALLY; SEVERE FORMS CAUSE HEMORRHAGIC FEVER.  ZIKA: LINKED TO CONGENITAL BIRTH DEFECTS DURING 2015–2016 OUTBREAKS.  COVID-19: OVER 6.9 MILLION REPORTED DEATHS (2026); GLOBAL PANDEMIC WITH MASS VACCINATION EFFORTS.</vt:lpstr>
      <vt:lpstr>VISUAL CREDITS &amp; SOURCE ATTRIBUTION</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VIRUSES:	A	CHRONOLOGICAL STUDY</dc:title>
  <dc:creator/>
  <cp:lastModifiedBy>Wali</cp:lastModifiedBy>
  <cp:revision>3</cp:revision>
  <dcterms:created xsi:type="dcterms:W3CDTF">2026-01-16T14:27:00Z</dcterms:created>
  <dcterms:modified xsi:type="dcterms:W3CDTF">2026-01-17T05:59:23Z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2026-01-16T15:00:00Z</vt:filetime>
  </property>
  <property fmtid="{D5CDD505-2E9C-101B-9397-08002B2CF9AE}" pid="3" name="LastSaved">
    <vt:filetime>2026-01-16T15:00:00Z</vt:filetime>
  </property>
  <property fmtid="{D5CDD505-2E9C-101B-9397-08002B2CF9AE}" pid="4" name="ICV">
    <vt:lpwstr>57F2F541702B4184AD364568B0671760_12</vt:lpwstr>
  </property>
  <property fmtid="{D5CDD505-2E9C-101B-9397-08002B2CF9AE}" pid="5" name="KSOProductBuildVer">
    <vt:lpwstr>1033-12.2.0.23196</vt:lpwstr>
  </property>
</Properties>
</file>